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6" r:id="rId2"/>
    <p:sldId id="257" r:id="rId3"/>
    <p:sldId id="404" r:id="rId4"/>
    <p:sldId id="405" r:id="rId5"/>
    <p:sldId id="406" r:id="rId6"/>
    <p:sldId id="382" r:id="rId7"/>
    <p:sldId id="383" r:id="rId8"/>
    <p:sldId id="384" r:id="rId9"/>
    <p:sldId id="385" r:id="rId10"/>
    <p:sldId id="386" r:id="rId11"/>
    <p:sldId id="387" r:id="rId12"/>
    <p:sldId id="403" r:id="rId13"/>
    <p:sldId id="388" r:id="rId14"/>
    <p:sldId id="389" r:id="rId15"/>
    <p:sldId id="390" r:id="rId16"/>
    <p:sldId id="391" r:id="rId17"/>
    <p:sldId id="392" r:id="rId18"/>
    <p:sldId id="400" r:id="rId19"/>
    <p:sldId id="401" r:id="rId20"/>
    <p:sldId id="393" r:id="rId21"/>
    <p:sldId id="394" r:id="rId22"/>
    <p:sldId id="395" r:id="rId23"/>
    <p:sldId id="396" r:id="rId24"/>
    <p:sldId id="397" r:id="rId25"/>
    <p:sldId id="407" r:id="rId26"/>
    <p:sldId id="402" r:id="rId27"/>
    <p:sldId id="408" r:id="rId28"/>
    <p:sldId id="398" r:id="rId29"/>
    <p:sldId id="39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A7666-5408-463A-B482-DF00C2EFE8BA}" type="datetimeFigureOut">
              <a:rPr lang="en-US" smtClean="0"/>
              <a:t>2/27/2019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1DFFAE-12BA-4D1A-9FEC-6CC851511929}" type="slidenum">
              <a:rPr lang="en-US" smtClean="0"/>
              <a:t>‹#›</a:t>
            </a:fld>
            <a:endParaRPr lang="en-US"/>
          </a:p>
        </p:txBody>
      </p:sp>
    </p:spTree>
    <p:extLst>
      <p:ext uri="{BB962C8B-B14F-4D97-AF65-F5344CB8AC3E}">
        <p14:creationId xmlns:p14="http://schemas.microsoft.com/office/powerpoint/2010/main" val="4255004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BB68FA9-9F31-4551-9BA7-33D10403CA0F}" type="datetime1">
              <a:rPr lang="en-US" smtClean="0"/>
              <a:t>2/27/2019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a:t>Copyright 2019 Community Service Society of New York. All rights reserved.</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3B9985A-892E-4279-BA1B-FC1D2D24BDA4}" type="datetime1">
              <a:rPr lang="en-US" smtClean="0"/>
              <a:t>2/27/2019</a:t>
            </a:fld>
            <a:endParaRPr lang="en-US" dirty="0"/>
          </a:p>
        </p:txBody>
      </p:sp>
      <p:sp>
        <p:nvSpPr>
          <p:cNvPr id="6" name="Footer Placeholder 5"/>
          <p:cNvSpPr>
            <a:spLocks noGrp="1"/>
          </p:cNvSpPr>
          <p:nvPr>
            <p:ph type="ftr" sz="quarter" idx="11"/>
          </p:nvPr>
        </p:nvSpPr>
        <p:spPr/>
        <p:txBody>
          <a:bodyPr/>
          <a:lstStyle/>
          <a:p>
            <a:r>
              <a:rPr lang="en-US"/>
              <a:t>Copyright 2019 Community Service Society of New York. All rights reserved.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333417-27B4-486F-B574-263A7596D49F}" type="datetime1">
              <a:rPr lang="en-US" smtClean="0"/>
              <a:t>2/27/2019</a:t>
            </a:fld>
            <a:endParaRPr lang="en-US" dirty="0"/>
          </a:p>
        </p:txBody>
      </p:sp>
      <p:sp>
        <p:nvSpPr>
          <p:cNvPr id="5" name="Footer Placeholder 4"/>
          <p:cNvSpPr>
            <a:spLocks noGrp="1"/>
          </p:cNvSpPr>
          <p:nvPr>
            <p:ph type="ftr" sz="quarter" idx="11"/>
          </p:nvPr>
        </p:nvSpPr>
        <p:spPr/>
        <p:txBody>
          <a:bodyPr/>
          <a:lstStyle/>
          <a:p>
            <a:r>
              <a:rPr lang="en-US"/>
              <a:t>Copyright 2019 Community Service Society of New York.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9B5E42-316B-46EF-8144-24DC6B426DBA}" type="datetime1">
              <a:rPr lang="en-US" smtClean="0"/>
              <a:t>2/27/2019</a:t>
            </a:fld>
            <a:endParaRPr lang="en-US" dirty="0"/>
          </a:p>
        </p:txBody>
      </p:sp>
      <p:sp>
        <p:nvSpPr>
          <p:cNvPr id="5" name="Footer Placeholder 4"/>
          <p:cNvSpPr>
            <a:spLocks noGrp="1"/>
          </p:cNvSpPr>
          <p:nvPr>
            <p:ph type="ftr" sz="quarter" idx="11"/>
          </p:nvPr>
        </p:nvSpPr>
        <p:spPr/>
        <p:txBody>
          <a:bodyPr/>
          <a:lstStyle/>
          <a:p>
            <a:r>
              <a:rPr lang="en-US"/>
              <a:t>Copyright 2019 Community Service Society of New York.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20516C-1628-4B32-B8B0-DB98666E1A27}" type="datetime1">
              <a:rPr lang="en-US" smtClean="0"/>
              <a:t>2/27/2019</a:t>
            </a:fld>
            <a:endParaRPr lang="en-US" dirty="0"/>
          </a:p>
        </p:txBody>
      </p:sp>
      <p:sp>
        <p:nvSpPr>
          <p:cNvPr id="5" name="Footer Placeholder 4"/>
          <p:cNvSpPr>
            <a:spLocks noGrp="1"/>
          </p:cNvSpPr>
          <p:nvPr>
            <p:ph type="ftr" sz="quarter" idx="11"/>
          </p:nvPr>
        </p:nvSpPr>
        <p:spPr/>
        <p:txBody>
          <a:bodyPr/>
          <a:lstStyle/>
          <a:p>
            <a:r>
              <a:rPr lang="en-US"/>
              <a:t>Copyright 2019 Community Service Society of New York.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FC54A3-EDCC-45B4-AA69-E42041A29116}" type="datetime1">
              <a:rPr lang="en-US" smtClean="0"/>
              <a:t>2/27/2019</a:t>
            </a:fld>
            <a:endParaRPr lang="en-US" dirty="0"/>
          </a:p>
        </p:txBody>
      </p:sp>
      <p:sp>
        <p:nvSpPr>
          <p:cNvPr id="5" name="Footer Placeholder 4"/>
          <p:cNvSpPr>
            <a:spLocks noGrp="1"/>
          </p:cNvSpPr>
          <p:nvPr>
            <p:ph type="ftr" sz="quarter" idx="11"/>
          </p:nvPr>
        </p:nvSpPr>
        <p:spPr/>
        <p:txBody>
          <a:bodyPr/>
          <a:lstStyle/>
          <a:p>
            <a:r>
              <a:rPr lang="en-US"/>
              <a:t>Copyright 2019 Community Service Society of New York.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3961C6-0D48-43E1-A0A5-12995DE7FCE8}" type="datetime1">
              <a:rPr lang="en-US" smtClean="0"/>
              <a:t>2/27/2019</a:t>
            </a:fld>
            <a:endParaRPr lang="en-US" dirty="0"/>
          </a:p>
        </p:txBody>
      </p:sp>
      <p:sp>
        <p:nvSpPr>
          <p:cNvPr id="5" name="Footer Placeholder 4"/>
          <p:cNvSpPr>
            <a:spLocks noGrp="1"/>
          </p:cNvSpPr>
          <p:nvPr>
            <p:ph type="ftr" sz="quarter" idx="11"/>
          </p:nvPr>
        </p:nvSpPr>
        <p:spPr/>
        <p:txBody>
          <a:bodyPr/>
          <a:lstStyle/>
          <a:p>
            <a:r>
              <a:rPr lang="en-US"/>
              <a:t>Copyright 2019 Community Service Society of New York.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46CC1E-B9A9-4E81-9C3C-226BD7629022}" type="datetime1">
              <a:rPr lang="en-US" smtClean="0"/>
              <a:t>2/27/2019</a:t>
            </a:fld>
            <a:endParaRPr lang="en-US" dirty="0"/>
          </a:p>
        </p:txBody>
      </p:sp>
      <p:sp>
        <p:nvSpPr>
          <p:cNvPr id="5" name="Footer Placeholder 4"/>
          <p:cNvSpPr>
            <a:spLocks noGrp="1"/>
          </p:cNvSpPr>
          <p:nvPr>
            <p:ph type="ftr" sz="quarter" idx="11"/>
          </p:nvPr>
        </p:nvSpPr>
        <p:spPr/>
        <p:txBody>
          <a:bodyPr/>
          <a:lstStyle/>
          <a:p>
            <a:r>
              <a:rPr lang="en-US"/>
              <a:t>Copyright 2019 Community Service Society of New York.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0C44CC-2AC4-4021-AB4E-37B353BC095A}" type="datetime1">
              <a:rPr lang="en-US" smtClean="0"/>
              <a:t>2/27/2019</a:t>
            </a:fld>
            <a:endParaRPr lang="en-US" dirty="0"/>
          </a:p>
        </p:txBody>
      </p:sp>
      <p:sp>
        <p:nvSpPr>
          <p:cNvPr id="5" name="Footer Placeholder 4"/>
          <p:cNvSpPr>
            <a:spLocks noGrp="1"/>
          </p:cNvSpPr>
          <p:nvPr>
            <p:ph type="ftr" sz="quarter" idx="11"/>
          </p:nvPr>
        </p:nvSpPr>
        <p:spPr/>
        <p:txBody>
          <a:bodyPr/>
          <a:lstStyle/>
          <a:p>
            <a:r>
              <a:rPr lang="en-US"/>
              <a:t>Copyright 2019 Community Service Society of New York.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67038C-022F-4387-8129-07F63EE80CF5}" type="datetime1">
              <a:rPr lang="en-US" smtClean="0"/>
              <a:t>2/27/2019</a:t>
            </a:fld>
            <a:endParaRPr lang="en-US" dirty="0"/>
          </a:p>
        </p:txBody>
      </p:sp>
      <p:sp>
        <p:nvSpPr>
          <p:cNvPr id="5" name="Footer Placeholder 4"/>
          <p:cNvSpPr>
            <a:spLocks noGrp="1"/>
          </p:cNvSpPr>
          <p:nvPr>
            <p:ph type="ftr" sz="quarter" idx="11"/>
          </p:nvPr>
        </p:nvSpPr>
        <p:spPr/>
        <p:txBody>
          <a:bodyPr/>
          <a:lstStyle/>
          <a:p>
            <a:r>
              <a:rPr lang="en-US"/>
              <a:t>Copyright 2019 Community Service Society of New York. All rights reserved.</a:t>
            </a:r>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EA1922-71F5-49DA-A06C-5E0F316CDEF8}" type="datetime1">
              <a:rPr lang="en-US" smtClean="0"/>
              <a:t>2/27/2019</a:t>
            </a:fld>
            <a:endParaRPr lang="en-US" dirty="0"/>
          </a:p>
        </p:txBody>
      </p:sp>
      <p:sp>
        <p:nvSpPr>
          <p:cNvPr id="5" name="Footer Placeholder 4"/>
          <p:cNvSpPr>
            <a:spLocks noGrp="1"/>
          </p:cNvSpPr>
          <p:nvPr>
            <p:ph type="ftr" sz="quarter" idx="11"/>
          </p:nvPr>
        </p:nvSpPr>
        <p:spPr/>
        <p:txBody>
          <a:bodyPr/>
          <a:lstStyle/>
          <a:p>
            <a:r>
              <a:rPr lang="en-US"/>
              <a:t>Copyright 2019 Community Service Society of New York.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01A5D-D083-43FB-83E2-DF7A580818E5}" type="datetime1">
              <a:rPr lang="en-US" smtClean="0"/>
              <a:t>2/27/2019</a:t>
            </a:fld>
            <a:endParaRPr lang="en-US" dirty="0"/>
          </a:p>
        </p:txBody>
      </p:sp>
      <p:sp>
        <p:nvSpPr>
          <p:cNvPr id="6" name="Footer Placeholder 5"/>
          <p:cNvSpPr>
            <a:spLocks noGrp="1"/>
          </p:cNvSpPr>
          <p:nvPr>
            <p:ph type="ftr" sz="quarter" idx="11"/>
          </p:nvPr>
        </p:nvSpPr>
        <p:spPr/>
        <p:txBody>
          <a:bodyPr/>
          <a:lstStyle/>
          <a:p>
            <a:r>
              <a:rPr lang="en-US"/>
              <a:t>Copyright 2019 Community Service Society of New York. All rights reserved.</a:t>
            </a:r>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382224-6EE8-4284-AA88-DFBE3B6022FA}" type="datetime1">
              <a:rPr lang="en-US" smtClean="0"/>
              <a:t>2/27/2019</a:t>
            </a:fld>
            <a:endParaRPr lang="en-US" dirty="0"/>
          </a:p>
        </p:txBody>
      </p:sp>
      <p:sp>
        <p:nvSpPr>
          <p:cNvPr id="8" name="Footer Placeholder 7"/>
          <p:cNvSpPr>
            <a:spLocks noGrp="1"/>
          </p:cNvSpPr>
          <p:nvPr>
            <p:ph type="ftr" sz="quarter" idx="11"/>
          </p:nvPr>
        </p:nvSpPr>
        <p:spPr/>
        <p:txBody>
          <a:bodyPr/>
          <a:lstStyle/>
          <a:p>
            <a:r>
              <a:rPr lang="en-US"/>
              <a:t>Copyright 2019 Community Service Society of New York. All rights reserved.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BF92D8-A6C5-44E6-A7BB-843BD570E18F}" type="datetime1">
              <a:rPr lang="en-US" smtClean="0"/>
              <a:t>2/27/2019</a:t>
            </a:fld>
            <a:endParaRPr lang="en-US" dirty="0"/>
          </a:p>
        </p:txBody>
      </p:sp>
      <p:sp>
        <p:nvSpPr>
          <p:cNvPr id="4" name="Footer Placeholder 3"/>
          <p:cNvSpPr>
            <a:spLocks noGrp="1"/>
          </p:cNvSpPr>
          <p:nvPr>
            <p:ph type="ftr" sz="quarter" idx="11"/>
          </p:nvPr>
        </p:nvSpPr>
        <p:spPr/>
        <p:txBody>
          <a:bodyPr/>
          <a:lstStyle/>
          <a:p>
            <a:r>
              <a:rPr lang="en-US"/>
              <a:t>Copyright 2019 Community Service Society of New York. All rights reserved.</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E9665-906C-48B3-91FC-0FDFDBB3EAD5}" type="datetime1">
              <a:rPr lang="en-US" smtClean="0"/>
              <a:t>2/27/2019</a:t>
            </a:fld>
            <a:endParaRPr lang="en-US" dirty="0"/>
          </a:p>
        </p:txBody>
      </p:sp>
      <p:sp>
        <p:nvSpPr>
          <p:cNvPr id="3" name="Footer Placeholder 2"/>
          <p:cNvSpPr>
            <a:spLocks noGrp="1"/>
          </p:cNvSpPr>
          <p:nvPr>
            <p:ph type="ftr" sz="quarter" idx="11"/>
          </p:nvPr>
        </p:nvSpPr>
        <p:spPr/>
        <p:txBody>
          <a:bodyPr/>
          <a:lstStyle/>
          <a:p>
            <a:r>
              <a:rPr lang="en-US"/>
              <a:t>Copyright 2019 Community Service Society of New York. All rights reserved.</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EB6881-AED5-4086-A09B-E0F9A6432840}" type="datetime1">
              <a:rPr lang="en-US" smtClean="0"/>
              <a:t>2/27/2019</a:t>
            </a:fld>
            <a:endParaRPr lang="en-US" dirty="0"/>
          </a:p>
        </p:txBody>
      </p:sp>
      <p:sp>
        <p:nvSpPr>
          <p:cNvPr id="6" name="Footer Placeholder 5"/>
          <p:cNvSpPr>
            <a:spLocks noGrp="1"/>
          </p:cNvSpPr>
          <p:nvPr>
            <p:ph type="ftr" sz="quarter" idx="11"/>
          </p:nvPr>
        </p:nvSpPr>
        <p:spPr/>
        <p:txBody>
          <a:bodyPr/>
          <a:lstStyle/>
          <a:p>
            <a:r>
              <a:rPr lang="en-US"/>
              <a:t>Copyright 2019 Community Service Society of New York. All rights reserved.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09A3D9F-EFAE-45DD-BCA0-B2B2C1E9F65D}" type="datetime1">
              <a:rPr lang="en-US" smtClean="0"/>
              <a:t>2/27/2019</a:t>
            </a:fld>
            <a:endParaRPr lang="en-US" dirty="0"/>
          </a:p>
        </p:txBody>
      </p:sp>
      <p:sp>
        <p:nvSpPr>
          <p:cNvPr id="6" name="Footer Placeholder 5"/>
          <p:cNvSpPr>
            <a:spLocks noGrp="1"/>
          </p:cNvSpPr>
          <p:nvPr>
            <p:ph type="ftr" sz="quarter" idx="11"/>
          </p:nvPr>
        </p:nvSpPr>
        <p:spPr/>
        <p:txBody>
          <a:bodyPr/>
          <a:lstStyle/>
          <a:p>
            <a:r>
              <a:rPr lang="en-US"/>
              <a:t>Copyright 2019 Community Service Society of New York. All rights reserved.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DB1A7FA-8CE9-4A0E-843A-D6B742BB6837}" type="datetime1">
              <a:rPr lang="en-US" smtClean="0"/>
              <a:t>2/27/2019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Copyright 2019 Community Service Society of New York. All rights reserved.</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cssny.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27F7D-CD52-4884-85B8-922EAD0CB721}"/>
              </a:ext>
            </a:extLst>
          </p:cNvPr>
          <p:cNvSpPr>
            <a:spLocks noGrp="1"/>
          </p:cNvSpPr>
          <p:nvPr>
            <p:ph type="ctrTitle"/>
          </p:nvPr>
        </p:nvSpPr>
        <p:spPr/>
        <p:txBody>
          <a:bodyPr/>
          <a:lstStyle/>
          <a:p>
            <a:r>
              <a:rPr lang="en-US" sz="3200" b="1" dirty="0"/>
              <a:t>Reentry and Criminal Justice Reform: Change is Happening</a:t>
            </a:r>
            <a:br>
              <a:rPr lang="en-US" sz="3200" b="1" dirty="0"/>
            </a:br>
            <a:r>
              <a:rPr lang="en-US" sz="2000" b="1" dirty="0"/>
              <a:t>New York Housing Conference February 26, 2019</a:t>
            </a:r>
          </a:p>
        </p:txBody>
      </p:sp>
      <p:sp>
        <p:nvSpPr>
          <p:cNvPr id="3" name="Subtitle 2">
            <a:extLst>
              <a:ext uri="{FF2B5EF4-FFF2-40B4-BE49-F238E27FC236}">
                <a16:creationId xmlns:a16="http://schemas.microsoft.com/office/drawing/2014/main" id="{66B5D756-23FE-4E38-A2DB-CB91AB3F9298}"/>
              </a:ext>
            </a:extLst>
          </p:cNvPr>
          <p:cNvSpPr>
            <a:spLocks noGrp="1"/>
          </p:cNvSpPr>
          <p:nvPr>
            <p:ph type="subTitle" idx="1"/>
          </p:nvPr>
        </p:nvSpPr>
        <p:spPr/>
        <p:txBody>
          <a:bodyPr>
            <a:normAutofit/>
          </a:bodyPr>
          <a:lstStyle/>
          <a:p>
            <a:r>
              <a:rPr lang="en-US" sz="1400" b="1" dirty="0">
                <a:latin typeface="Century Schoolbook" panose="02040604050505020304" pitchFamily="18" charset="0"/>
              </a:rPr>
              <a:t>Judith M. Whiting</a:t>
            </a:r>
          </a:p>
          <a:p>
            <a:r>
              <a:rPr lang="en-US" sz="1400" b="1" dirty="0">
                <a:latin typeface="Century Schoolbook" panose="02040604050505020304" pitchFamily="18" charset="0"/>
              </a:rPr>
              <a:t>General Counsel</a:t>
            </a:r>
          </a:p>
          <a:p>
            <a:r>
              <a:rPr lang="en-US" sz="1400" b="1" dirty="0">
                <a:latin typeface="Century Schoolbook" panose="02040604050505020304" pitchFamily="18" charset="0"/>
              </a:rPr>
              <a:t>Community Service Society of New York</a:t>
            </a:r>
          </a:p>
          <a:p>
            <a:endParaRPr lang="en-US" dirty="0"/>
          </a:p>
        </p:txBody>
      </p:sp>
      <p:pic>
        <p:nvPicPr>
          <p:cNvPr id="5" name="Picture 4">
            <a:extLst>
              <a:ext uri="{FF2B5EF4-FFF2-40B4-BE49-F238E27FC236}">
                <a16:creationId xmlns:a16="http://schemas.microsoft.com/office/drawing/2014/main" id="{6AB29EA7-BAD9-4DFE-B296-9DBED2D759C3}"/>
              </a:ext>
            </a:extLst>
          </p:cNvPr>
          <p:cNvPicPr>
            <a:picLocks noChangeAspect="1"/>
          </p:cNvPicPr>
          <p:nvPr/>
        </p:nvPicPr>
        <p:blipFill>
          <a:blip r:embed="rId2"/>
          <a:stretch>
            <a:fillRect/>
          </a:stretch>
        </p:blipFill>
        <p:spPr>
          <a:xfrm>
            <a:off x="5481609" y="4658359"/>
            <a:ext cx="1396731" cy="640080"/>
          </a:xfrm>
          <a:prstGeom prst="rect">
            <a:avLst/>
          </a:prstGeom>
        </p:spPr>
      </p:pic>
      <p:sp>
        <p:nvSpPr>
          <p:cNvPr id="4" name="Footer Placeholder 3">
            <a:extLst>
              <a:ext uri="{FF2B5EF4-FFF2-40B4-BE49-F238E27FC236}">
                <a16:creationId xmlns:a16="http://schemas.microsoft.com/office/drawing/2014/main" id="{61B2CAB1-1D9E-429D-9296-79BF8D1E2ABD}"/>
              </a:ext>
            </a:extLst>
          </p:cNvPr>
          <p:cNvSpPr>
            <a:spLocks noGrp="1"/>
          </p:cNvSpPr>
          <p:nvPr>
            <p:ph type="ftr" sz="quarter" idx="11"/>
          </p:nvPr>
        </p:nvSpPr>
        <p:spPr/>
        <p:txBody>
          <a:bodyPr/>
          <a:lstStyle/>
          <a:p>
            <a:r>
              <a:rPr lang="en-US" dirty="0"/>
              <a:t>.</a:t>
            </a:r>
          </a:p>
        </p:txBody>
      </p:sp>
    </p:spTree>
    <p:extLst>
      <p:ext uri="{BB962C8B-B14F-4D97-AF65-F5344CB8AC3E}">
        <p14:creationId xmlns:p14="http://schemas.microsoft.com/office/powerpoint/2010/main" val="1289876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41F8B-143A-4934-B648-705CAA3EBB7C}"/>
              </a:ext>
            </a:extLst>
          </p:cNvPr>
          <p:cNvSpPr>
            <a:spLocks noGrp="1"/>
          </p:cNvSpPr>
          <p:nvPr>
            <p:ph type="title"/>
          </p:nvPr>
        </p:nvSpPr>
        <p:spPr/>
        <p:txBody>
          <a:bodyPr>
            <a:normAutofit/>
          </a:bodyPr>
          <a:lstStyle/>
          <a:p>
            <a:r>
              <a:rPr lang="en-US" sz="3600" b="1" dirty="0">
                <a:latin typeface="Century Schoolbook" panose="02040604050505020304" pitchFamily="18" charset="0"/>
              </a:rPr>
              <a:t>CSS Legal Dept. Legislative Advocacy:</a:t>
            </a:r>
            <a:br>
              <a:rPr lang="en-US" sz="3600" b="1" dirty="0">
                <a:latin typeface="Century Schoolbook" panose="02040604050505020304" pitchFamily="18" charset="0"/>
              </a:rPr>
            </a:br>
            <a:r>
              <a:rPr lang="en-US" sz="3600" b="1" dirty="0">
                <a:latin typeface="Century Schoolbook" panose="02040604050505020304" pitchFamily="18" charset="0"/>
              </a:rPr>
              <a:t>The NYC Fair Chance Act</a:t>
            </a:r>
            <a:endParaRPr lang="en-US" sz="3600" b="1" dirty="0"/>
          </a:p>
        </p:txBody>
      </p:sp>
      <p:sp>
        <p:nvSpPr>
          <p:cNvPr id="3" name="Content Placeholder 2">
            <a:extLst>
              <a:ext uri="{FF2B5EF4-FFF2-40B4-BE49-F238E27FC236}">
                <a16:creationId xmlns:a16="http://schemas.microsoft.com/office/drawing/2014/main" id="{283627FD-DB1B-4C72-B00D-AA294CE99F76}"/>
              </a:ext>
            </a:extLst>
          </p:cNvPr>
          <p:cNvSpPr>
            <a:spLocks noGrp="1"/>
          </p:cNvSpPr>
          <p:nvPr>
            <p:ph idx="1"/>
          </p:nvPr>
        </p:nvSpPr>
        <p:spPr/>
        <p:txBody>
          <a:bodyPr>
            <a:normAutofit/>
          </a:bodyPr>
          <a:lstStyle/>
          <a:p>
            <a:pPr marL="0" indent="0">
              <a:buNone/>
            </a:pPr>
            <a:r>
              <a:rPr lang="en-US" dirty="0">
                <a:latin typeface="Century Schoolbook" panose="02040604050505020304" pitchFamily="18" charset="0"/>
              </a:rPr>
              <a:t>CSS attorneys, working with National Employment Law Project, VOCAL-NY, organized labor and the faith community, garnered legislative support for a NYC “ban the box” law . . .</a:t>
            </a:r>
          </a:p>
          <a:p>
            <a:pPr marL="0" indent="0">
              <a:buNone/>
            </a:pPr>
            <a:r>
              <a:rPr lang="en-US" dirty="0">
                <a:latin typeface="Century Schoolbook" panose="02040604050505020304" pitchFamily="18" charset="0"/>
              </a:rPr>
              <a:t>. . . then we drafted it.  The </a:t>
            </a:r>
            <a:r>
              <a:rPr lang="en-US" b="1" u="sng" dirty="0">
                <a:latin typeface="Century Schoolbook" panose="02040604050505020304" pitchFamily="18" charset="0"/>
              </a:rPr>
              <a:t>NYC Fair Chance Act</a:t>
            </a:r>
            <a:r>
              <a:rPr lang="en-US" dirty="0">
                <a:latin typeface="Century Schoolbook" panose="02040604050505020304" pitchFamily="18" charset="0"/>
              </a:rPr>
              <a:t>, among the strongest “ban the box” laws in the nation, is the result</a:t>
            </a:r>
          </a:p>
          <a:p>
            <a:endParaRPr lang="en-US" dirty="0"/>
          </a:p>
        </p:txBody>
      </p:sp>
      <p:sp>
        <p:nvSpPr>
          <p:cNvPr id="4" name="Footer Placeholder 3">
            <a:extLst>
              <a:ext uri="{FF2B5EF4-FFF2-40B4-BE49-F238E27FC236}">
                <a16:creationId xmlns:a16="http://schemas.microsoft.com/office/drawing/2014/main" id="{39600ED6-D7D4-4208-B292-1D5D729B75DA}"/>
              </a:ext>
            </a:extLst>
          </p:cNvPr>
          <p:cNvSpPr>
            <a:spLocks noGrp="1"/>
          </p:cNvSpPr>
          <p:nvPr>
            <p:ph type="ftr" sz="quarter" idx="11"/>
          </p:nvPr>
        </p:nvSpPr>
        <p:spPr/>
        <p:txBody>
          <a:bodyPr/>
          <a:lstStyle/>
          <a:p>
            <a:r>
              <a:rPr lang="en-US"/>
              <a:t>Copyright 2019 Community Service Society of New York. All rights reserved.</a:t>
            </a:r>
            <a:endParaRPr lang="en-US" dirty="0"/>
          </a:p>
        </p:txBody>
      </p:sp>
    </p:spTree>
    <p:extLst>
      <p:ext uri="{BB962C8B-B14F-4D97-AF65-F5344CB8AC3E}">
        <p14:creationId xmlns:p14="http://schemas.microsoft.com/office/powerpoint/2010/main" val="1673207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1E109-9CA9-4B47-9D5F-9B66B33199EB}"/>
              </a:ext>
            </a:extLst>
          </p:cNvPr>
          <p:cNvSpPr>
            <a:spLocks noGrp="1"/>
          </p:cNvSpPr>
          <p:nvPr>
            <p:ph type="title"/>
          </p:nvPr>
        </p:nvSpPr>
        <p:spPr/>
        <p:txBody>
          <a:bodyPr>
            <a:normAutofit/>
          </a:bodyPr>
          <a:lstStyle/>
          <a:p>
            <a:r>
              <a:rPr lang="en-US" sz="3600" b="1" dirty="0">
                <a:latin typeface="Century Schoolbook" panose="02040604050505020304" pitchFamily="18" charset="0"/>
              </a:rPr>
              <a:t>CSS Legal Dept. Legislative Advocacy:</a:t>
            </a:r>
            <a:br>
              <a:rPr lang="en-US" sz="3600" b="1" dirty="0">
                <a:latin typeface="Century Schoolbook" panose="02040604050505020304" pitchFamily="18" charset="0"/>
              </a:rPr>
            </a:br>
            <a:r>
              <a:rPr lang="en-US" sz="3600" b="1" dirty="0">
                <a:latin typeface="Century Schoolbook" panose="02040604050505020304" pitchFamily="18" charset="0"/>
              </a:rPr>
              <a:t>The NYC Fair Chance Act (</a:t>
            </a:r>
            <a:r>
              <a:rPr lang="en-US" sz="3600" b="1" i="1" dirty="0">
                <a:latin typeface="Century Schoolbook" panose="02040604050505020304" pitchFamily="18" charset="0"/>
              </a:rPr>
              <a:t>cont</a:t>
            </a:r>
            <a:r>
              <a:rPr lang="en-US" sz="3600" b="1" dirty="0">
                <a:latin typeface="Century Schoolbook" panose="02040604050505020304" pitchFamily="18" charset="0"/>
              </a:rPr>
              <a:t>.)</a:t>
            </a:r>
            <a:endParaRPr lang="en-US" sz="3600" b="1" dirty="0"/>
          </a:p>
        </p:txBody>
      </p:sp>
      <p:sp>
        <p:nvSpPr>
          <p:cNvPr id="3" name="Content Placeholder 2">
            <a:extLst>
              <a:ext uri="{FF2B5EF4-FFF2-40B4-BE49-F238E27FC236}">
                <a16:creationId xmlns:a16="http://schemas.microsoft.com/office/drawing/2014/main" id="{BC58B2B0-2376-4562-83A5-454EED6927E0}"/>
              </a:ext>
            </a:extLst>
          </p:cNvPr>
          <p:cNvSpPr>
            <a:spLocks noGrp="1"/>
          </p:cNvSpPr>
          <p:nvPr>
            <p:ph idx="1"/>
          </p:nvPr>
        </p:nvSpPr>
        <p:spPr/>
        <p:txBody>
          <a:bodyPr>
            <a:normAutofit fontScale="92500"/>
          </a:bodyPr>
          <a:lstStyle/>
          <a:p>
            <a:pPr marL="0" indent="0">
              <a:buNone/>
            </a:pPr>
            <a:r>
              <a:rPr lang="en-US" dirty="0">
                <a:latin typeface="Century Schoolbook" panose="02040604050505020304" pitchFamily="18" charset="0"/>
                <a:cs typeface="Trebuchet MS"/>
              </a:rPr>
              <a:t>The </a:t>
            </a:r>
            <a:r>
              <a:rPr lang="en-US" b="1" u="sng" dirty="0">
                <a:latin typeface="Century Schoolbook" panose="02040604050505020304" pitchFamily="18" charset="0"/>
                <a:cs typeface="Trebuchet MS"/>
              </a:rPr>
              <a:t>NYC Fair Chance Act key features</a:t>
            </a:r>
          </a:p>
          <a:p>
            <a:pPr marL="457200" indent="-457200">
              <a:buFont typeface="Arial" panose="020B0604020202020204" pitchFamily="34" charset="0"/>
              <a:buChar char="•"/>
            </a:pPr>
            <a:r>
              <a:rPr lang="en-US" dirty="0">
                <a:latin typeface="Century Schoolbook" panose="02040604050505020304" pitchFamily="18" charset="0"/>
                <a:cs typeface="Trebuchet MS"/>
              </a:rPr>
              <a:t>prohibits employers from asking questions about criminal records or running background check until after making a conditional job offer</a:t>
            </a:r>
          </a:p>
          <a:p>
            <a:pPr marL="457200" indent="-457200">
              <a:buFont typeface="Arial" panose="020B0604020202020204" pitchFamily="34" charset="0"/>
              <a:buChar char="•"/>
            </a:pPr>
            <a:r>
              <a:rPr lang="en-US" dirty="0">
                <a:latin typeface="Century Schoolbook" panose="02040604050505020304" pitchFamily="18" charset="0"/>
                <a:cs typeface="Trebuchet MS"/>
              </a:rPr>
              <a:t>they must explicitly follow existing law in evaluating the application and the conviction history  </a:t>
            </a:r>
          </a:p>
          <a:p>
            <a:pPr marL="457200" indent="-457200">
              <a:buFont typeface="Arial" panose="020B0604020202020204" pitchFamily="34" charset="0"/>
              <a:buChar char="•"/>
            </a:pPr>
            <a:r>
              <a:rPr lang="en-US" dirty="0">
                <a:latin typeface="Century Schoolbook" panose="02040604050505020304" pitchFamily="18" charset="0"/>
                <a:cs typeface="Trebuchet MS"/>
              </a:rPr>
              <a:t>must then send notice on pre-approved form and hold the job open for three business days for applicant to respond; attach copy of any background check used</a:t>
            </a:r>
          </a:p>
          <a:p>
            <a:endParaRPr lang="en-US" dirty="0"/>
          </a:p>
        </p:txBody>
      </p:sp>
      <p:sp>
        <p:nvSpPr>
          <p:cNvPr id="4" name="Footer Placeholder 3">
            <a:extLst>
              <a:ext uri="{FF2B5EF4-FFF2-40B4-BE49-F238E27FC236}">
                <a16:creationId xmlns:a16="http://schemas.microsoft.com/office/drawing/2014/main" id="{AC625972-DB87-4E8C-97CE-6DD02A843E5B}"/>
              </a:ext>
            </a:extLst>
          </p:cNvPr>
          <p:cNvSpPr>
            <a:spLocks noGrp="1"/>
          </p:cNvSpPr>
          <p:nvPr>
            <p:ph type="ftr" sz="quarter" idx="11"/>
          </p:nvPr>
        </p:nvSpPr>
        <p:spPr/>
        <p:txBody>
          <a:bodyPr/>
          <a:lstStyle/>
          <a:p>
            <a:r>
              <a:rPr lang="en-US"/>
              <a:t>Copyright 2019 Community Service Society of New York. All rights reserved.</a:t>
            </a:r>
            <a:endParaRPr lang="en-US" dirty="0"/>
          </a:p>
        </p:txBody>
      </p:sp>
    </p:spTree>
    <p:extLst>
      <p:ext uri="{BB962C8B-B14F-4D97-AF65-F5344CB8AC3E}">
        <p14:creationId xmlns:p14="http://schemas.microsoft.com/office/powerpoint/2010/main" val="3131706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0ECB1-A2FE-4F71-A9F2-1E27583923E3}"/>
              </a:ext>
            </a:extLst>
          </p:cNvPr>
          <p:cNvSpPr>
            <a:spLocks noGrp="1"/>
          </p:cNvSpPr>
          <p:nvPr>
            <p:ph type="title"/>
          </p:nvPr>
        </p:nvSpPr>
        <p:spPr/>
        <p:txBody>
          <a:bodyPr>
            <a:normAutofit/>
          </a:bodyPr>
          <a:lstStyle/>
          <a:p>
            <a:r>
              <a:rPr lang="en-US" sz="3600" b="1" dirty="0">
                <a:latin typeface="Century Schoolbook" panose="02040604050505020304" pitchFamily="18" charset="0"/>
              </a:rPr>
              <a:t>CSS Legal Dept. Legislative Advocacy:</a:t>
            </a:r>
            <a:br>
              <a:rPr lang="en-US" sz="3600" b="1" dirty="0">
                <a:latin typeface="Century Schoolbook" panose="02040604050505020304" pitchFamily="18" charset="0"/>
              </a:rPr>
            </a:br>
            <a:r>
              <a:rPr lang="en-US" sz="3600" b="1" dirty="0">
                <a:latin typeface="Century Schoolbook" panose="02040604050505020304" pitchFamily="18" charset="0"/>
              </a:rPr>
              <a:t>The NYC Fair Chance Act (</a:t>
            </a:r>
            <a:r>
              <a:rPr lang="en-US" sz="3600" b="1" i="1" dirty="0">
                <a:latin typeface="Century Schoolbook" panose="02040604050505020304" pitchFamily="18" charset="0"/>
              </a:rPr>
              <a:t>cont</a:t>
            </a:r>
            <a:r>
              <a:rPr lang="en-US" sz="3600" b="1" dirty="0">
                <a:latin typeface="Century Schoolbook" panose="02040604050505020304" pitchFamily="18" charset="0"/>
              </a:rPr>
              <a:t>.)</a:t>
            </a:r>
            <a:endParaRPr lang="en-US" sz="3600" dirty="0"/>
          </a:p>
        </p:txBody>
      </p:sp>
      <p:sp>
        <p:nvSpPr>
          <p:cNvPr id="3" name="Content Placeholder 2">
            <a:extLst>
              <a:ext uri="{FF2B5EF4-FFF2-40B4-BE49-F238E27FC236}">
                <a16:creationId xmlns:a16="http://schemas.microsoft.com/office/drawing/2014/main" id="{1AA69206-DAAE-4891-AEC9-7AA18DF1A590}"/>
              </a:ext>
            </a:extLst>
          </p:cNvPr>
          <p:cNvSpPr>
            <a:spLocks noGrp="1"/>
          </p:cNvSpPr>
          <p:nvPr>
            <p:ph idx="1"/>
          </p:nvPr>
        </p:nvSpPr>
        <p:spPr/>
        <p:txBody>
          <a:bodyPr>
            <a:noAutofit/>
          </a:bodyPr>
          <a:lstStyle/>
          <a:p>
            <a:pPr marL="0" indent="0" algn="ctr">
              <a:buNone/>
            </a:pPr>
            <a:r>
              <a:rPr lang="en-US" b="1" dirty="0">
                <a:latin typeface="Century Schoolbook" panose="02040604050505020304" pitchFamily="18" charset="0"/>
              </a:rPr>
              <a:t>But the law has limits:</a:t>
            </a:r>
          </a:p>
          <a:p>
            <a:r>
              <a:rPr lang="en-US" dirty="0">
                <a:latin typeface="Century Schoolbook" panose="02040604050505020304" pitchFamily="18" charset="0"/>
              </a:rPr>
              <a:t>Applies in NYC only</a:t>
            </a:r>
          </a:p>
          <a:p>
            <a:r>
              <a:rPr lang="en-US" dirty="0">
                <a:latin typeface="Century Schoolbook" panose="02040604050505020304" pitchFamily="18" charset="0"/>
              </a:rPr>
              <a:t>Applies in employment and occupational licensing situations only</a:t>
            </a:r>
          </a:p>
          <a:p>
            <a:r>
              <a:rPr lang="en-US" b="1" u="sng" dirty="0">
                <a:latin typeface="Century Schoolbook" panose="02040604050505020304" pitchFamily="18" charset="0"/>
              </a:rPr>
              <a:t>Does not apply to housing</a:t>
            </a:r>
          </a:p>
          <a:p>
            <a:pPr marL="0" indent="0">
              <a:buNone/>
            </a:pPr>
            <a:r>
              <a:rPr lang="en-US" dirty="0">
                <a:latin typeface="Century Schoolbook" panose="02040604050505020304" pitchFamily="18" charset="0"/>
              </a:rPr>
              <a:t>Efforts underway to create legislation: Fair Chance for Housing; Statewide “ban the box”</a:t>
            </a:r>
          </a:p>
        </p:txBody>
      </p:sp>
      <p:sp>
        <p:nvSpPr>
          <p:cNvPr id="4" name="Footer Placeholder 3">
            <a:extLst>
              <a:ext uri="{FF2B5EF4-FFF2-40B4-BE49-F238E27FC236}">
                <a16:creationId xmlns:a16="http://schemas.microsoft.com/office/drawing/2014/main" id="{EF766A97-D493-4165-8F95-ACCB55B29516}"/>
              </a:ext>
            </a:extLst>
          </p:cNvPr>
          <p:cNvSpPr>
            <a:spLocks noGrp="1"/>
          </p:cNvSpPr>
          <p:nvPr>
            <p:ph type="ftr" sz="quarter" idx="11"/>
          </p:nvPr>
        </p:nvSpPr>
        <p:spPr/>
        <p:txBody>
          <a:bodyPr/>
          <a:lstStyle/>
          <a:p>
            <a:r>
              <a:rPr lang="en-US"/>
              <a:t>Copyright 2019 Community Service Society of New York. All rights reserved.</a:t>
            </a:r>
            <a:endParaRPr lang="en-US" dirty="0"/>
          </a:p>
        </p:txBody>
      </p:sp>
    </p:spTree>
    <p:extLst>
      <p:ext uri="{BB962C8B-B14F-4D97-AF65-F5344CB8AC3E}">
        <p14:creationId xmlns:p14="http://schemas.microsoft.com/office/powerpoint/2010/main" val="2081774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52AD6-D92E-485E-A2AE-7E023BCAC626}"/>
              </a:ext>
            </a:extLst>
          </p:cNvPr>
          <p:cNvSpPr>
            <a:spLocks noGrp="1"/>
          </p:cNvSpPr>
          <p:nvPr>
            <p:ph type="title"/>
          </p:nvPr>
        </p:nvSpPr>
        <p:spPr/>
        <p:txBody>
          <a:bodyPr>
            <a:normAutofit/>
          </a:bodyPr>
          <a:lstStyle/>
          <a:p>
            <a:r>
              <a:rPr lang="en-US" sz="3600" b="1" dirty="0">
                <a:latin typeface="Century Schoolbook" panose="02040604050505020304" pitchFamily="18" charset="0"/>
              </a:rPr>
              <a:t>CSS Legal Dept. Legislative Advocacy:</a:t>
            </a:r>
            <a:br>
              <a:rPr lang="en-US" sz="3600" b="1" dirty="0">
                <a:latin typeface="Century Schoolbook" panose="02040604050505020304" pitchFamily="18" charset="0"/>
              </a:rPr>
            </a:br>
            <a:r>
              <a:rPr lang="en-US" sz="3600" b="1" dirty="0">
                <a:latin typeface="Century Schoolbook" panose="02040604050505020304" pitchFamily="18" charset="0"/>
              </a:rPr>
              <a:t>Our Second Effort</a:t>
            </a:r>
            <a:endParaRPr lang="en-US" sz="3600" b="1" dirty="0"/>
          </a:p>
        </p:txBody>
      </p:sp>
      <p:sp>
        <p:nvSpPr>
          <p:cNvPr id="3" name="Content Placeholder 2">
            <a:extLst>
              <a:ext uri="{FF2B5EF4-FFF2-40B4-BE49-F238E27FC236}">
                <a16:creationId xmlns:a16="http://schemas.microsoft.com/office/drawing/2014/main" id="{A82249DD-CDB7-4CD2-9691-DAB56E634059}"/>
              </a:ext>
            </a:extLst>
          </p:cNvPr>
          <p:cNvSpPr>
            <a:spLocks noGrp="1"/>
          </p:cNvSpPr>
          <p:nvPr>
            <p:ph idx="1"/>
          </p:nvPr>
        </p:nvSpPr>
        <p:spPr/>
        <p:txBody>
          <a:bodyPr/>
          <a:lstStyle/>
          <a:p>
            <a:pPr marL="0" indent="0">
              <a:buNone/>
            </a:pPr>
            <a:r>
              <a:rPr lang="en-US" dirty="0">
                <a:latin typeface="Century Schoolbook" panose="02040604050505020304" pitchFamily="18" charset="0"/>
              </a:rPr>
              <a:t>Even after NYC Fair Chance Act, clients came to NDP RAP sheet intake sessions thinking that we could expunge stale criminal records.  </a:t>
            </a:r>
          </a:p>
          <a:p>
            <a:pPr>
              <a:buFont typeface="Arial" panose="020B0604020202020204" pitchFamily="34" charset="0"/>
              <a:buChar char="•"/>
            </a:pPr>
            <a:r>
              <a:rPr lang="en-US" dirty="0">
                <a:latin typeface="Century Schoolbook" panose="02040604050505020304" pitchFamily="18" charset="0"/>
              </a:rPr>
              <a:t>We constantly had to lower expectations </a:t>
            </a:r>
          </a:p>
          <a:p>
            <a:pPr>
              <a:buFont typeface="Arial" panose="020B0604020202020204" pitchFamily="34" charset="0"/>
              <a:buChar char="•"/>
            </a:pPr>
            <a:r>
              <a:rPr lang="en-US" dirty="0">
                <a:latin typeface="Century Schoolbook" panose="02040604050505020304" pitchFamily="18" charset="0"/>
              </a:rPr>
              <a:t>Most clients were not eligible for NYS’s very limited sealing relief (judicial discretion; tight eligibility criteria)</a:t>
            </a:r>
          </a:p>
          <a:p>
            <a:pPr>
              <a:buFont typeface="Arial" panose="020B0604020202020204" pitchFamily="34" charset="0"/>
              <a:buChar char="•"/>
            </a:pPr>
            <a:r>
              <a:rPr lang="en-US" dirty="0">
                <a:latin typeface="Century Schoolbook" panose="02040604050505020304" pitchFamily="18" charset="0"/>
              </a:rPr>
              <a:t>People were frustrated and did not see hope</a:t>
            </a:r>
          </a:p>
          <a:p>
            <a:endParaRPr lang="en-US" dirty="0"/>
          </a:p>
        </p:txBody>
      </p:sp>
      <p:sp>
        <p:nvSpPr>
          <p:cNvPr id="4" name="Footer Placeholder 3">
            <a:extLst>
              <a:ext uri="{FF2B5EF4-FFF2-40B4-BE49-F238E27FC236}">
                <a16:creationId xmlns:a16="http://schemas.microsoft.com/office/drawing/2014/main" id="{489619F7-B19B-4A1E-BD10-2B7B4E3345CE}"/>
              </a:ext>
            </a:extLst>
          </p:cNvPr>
          <p:cNvSpPr>
            <a:spLocks noGrp="1"/>
          </p:cNvSpPr>
          <p:nvPr>
            <p:ph type="ftr" sz="quarter" idx="11"/>
          </p:nvPr>
        </p:nvSpPr>
        <p:spPr/>
        <p:txBody>
          <a:bodyPr/>
          <a:lstStyle/>
          <a:p>
            <a:r>
              <a:rPr lang="en-US"/>
              <a:t>Copyright 2019 Community Service Society of New York. All rights reserved.</a:t>
            </a:r>
            <a:endParaRPr lang="en-US" dirty="0"/>
          </a:p>
        </p:txBody>
      </p:sp>
    </p:spTree>
    <p:extLst>
      <p:ext uri="{BB962C8B-B14F-4D97-AF65-F5344CB8AC3E}">
        <p14:creationId xmlns:p14="http://schemas.microsoft.com/office/powerpoint/2010/main" val="2019300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AEEAC-3A2F-4002-A2F3-9ADA53322A48}"/>
              </a:ext>
            </a:extLst>
          </p:cNvPr>
          <p:cNvSpPr>
            <a:spLocks noGrp="1"/>
          </p:cNvSpPr>
          <p:nvPr>
            <p:ph type="title"/>
          </p:nvPr>
        </p:nvSpPr>
        <p:spPr/>
        <p:txBody>
          <a:bodyPr>
            <a:normAutofit/>
          </a:bodyPr>
          <a:lstStyle/>
          <a:p>
            <a:r>
              <a:rPr lang="en-US" sz="3600" b="1" dirty="0">
                <a:latin typeface="Century Schoolbook" panose="02040604050505020304" pitchFamily="18" charset="0"/>
              </a:rPr>
              <a:t>CSS Legal Dept. Legislative Advocacy:</a:t>
            </a:r>
            <a:br>
              <a:rPr lang="en-US" sz="3600" b="1" dirty="0">
                <a:latin typeface="Century Schoolbook" panose="02040604050505020304" pitchFamily="18" charset="0"/>
              </a:rPr>
            </a:br>
            <a:r>
              <a:rPr lang="en-US" sz="3600" b="1" dirty="0">
                <a:latin typeface="Century Schoolbook" panose="02040604050505020304" pitchFamily="18" charset="0"/>
              </a:rPr>
              <a:t>Our Second Effort (</a:t>
            </a:r>
            <a:r>
              <a:rPr lang="en-US" sz="3600" b="1" i="1" dirty="0">
                <a:latin typeface="Century Schoolbook" panose="02040604050505020304" pitchFamily="18" charset="0"/>
              </a:rPr>
              <a:t>cont</a:t>
            </a:r>
            <a:r>
              <a:rPr lang="en-US" sz="3600" b="1" dirty="0">
                <a:latin typeface="Century Schoolbook" panose="02040604050505020304" pitchFamily="18" charset="0"/>
              </a:rPr>
              <a:t>.)</a:t>
            </a:r>
            <a:endParaRPr lang="en-US" sz="3600" b="1" dirty="0"/>
          </a:p>
        </p:txBody>
      </p:sp>
      <p:sp>
        <p:nvSpPr>
          <p:cNvPr id="3" name="Content Placeholder 2">
            <a:extLst>
              <a:ext uri="{FF2B5EF4-FFF2-40B4-BE49-F238E27FC236}">
                <a16:creationId xmlns:a16="http://schemas.microsoft.com/office/drawing/2014/main" id="{6480E79B-DC1C-49BB-92FE-4BFDBAE71793}"/>
              </a:ext>
            </a:extLst>
          </p:cNvPr>
          <p:cNvSpPr>
            <a:spLocks noGrp="1"/>
          </p:cNvSpPr>
          <p:nvPr>
            <p:ph idx="1"/>
          </p:nvPr>
        </p:nvSpPr>
        <p:spPr/>
        <p:txBody>
          <a:bodyPr>
            <a:normAutofit lnSpcReduction="10000"/>
          </a:bodyPr>
          <a:lstStyle/>
          <a:p>
            <a:pPr>
              <a:buFont typeface="Arial" panose="020B0604020202020204" pitchFamily="34" charset="0"/>
              <a:buChar char="•"/>
            </a:pPr>
            <a:r>
              <a:rPr lang="en-US" dirty="0">
                <a:latin typeface="Century Schoolbook" panose="02040604050505020304" pitchFamily="18" charset="0"/>
              </a:rPr>
              <a:t>Some clients told us that they were being denied jobs even with the NYC Fair Chance Act in place – mostly in cases where there was a serious past conviction.  </a:t>
            </a:r>
          </a:p>
          <a:p>
            <a:pPr>
              <a:buFont typeface="Arial" panose="020B0604020202020204" pitchFamily="34" charset="0"/>
              <a:buChar char="•"/>
            </a:pPr>
            <a:r>
              <a:rPr lang="en-US" dirty="0">
                <a:latin typeface="Century Schoolbook" panose="02040604050505020304" pitchFamily="18" charset="0"/>
              </a:rPr>
              <a:t>Clients also told us that past convictions were held against them in </a:t>
            </a:r>
            <a:r>
              <a:rPr lang="en-US" b="1" dirty="0">
                <a:latin typeface="Century Schoolbook" panose="02040604050505020304" pitchFamily="18" charset="0"/>
              </a:rPr>
              <a:t>housing applications </a:t>
            </a:r>
            <a:r>
              <a:rPr lang="en-US" dirty="0">
                <a:latin typeface="Century Schoolbook" panose="02040604050505020304" pitchFamily="18" charset="0"/>
              </a:rPr>
              <a:t>and were sometimes available online, causing </a:t>
            </a:r>
            <a:r>
              <a:rPr lang="en-US" b="1" dirty="0">
                <a:latin typeface="Century Schoolbook" panose="02040604050505020304" pitchFamily="18" charset="0"/>
              </a:rPr>
              <a:t>stigma</a:t>
            </a:r>
          </a:p>
          <a:p>
            <a:pPr>
              <a:buFont typeface="Arial" panose="020B0604020202020204" pitchFamily="34" charset="0"/>
              <a:buChar char="•"/>
            </a:pPr>
            <a:r>
              <a:rPr lang="en-US" dirty="0">
                <a:latin typeface="Century Schoolbook" panose="02040604050505020304" pitchFamily="18" charset="0"/>
              </a:rPr>
              <a:t>Sense that you could never move past old convictions – they effectively created a “</a:t>
            </a:r>
            <a:r>
              <a:rPr lang="en-US" b="1" dirty="0">
                <a:latin typeface="Century Schoolbook" panose="02040604050505020304" pitchFamily="18" charset="0"/>
              </a:rPr>
              <a:t>life sentence</a:t>
            </a:r>
            <a:r>
              <a:rPr lang="en-US" dirty="0">
                <a:latin typeface="Century Schoolbook" panose="02040604050505020304" pitchFamily="18" charset="0"/>
              </a:rPr>
              <a:t>”</a:t>
            </a:r>
          </a:p>
          <a:p>
            <a:endParaRPr lang="en-US" dirty="0"/>
          </a:p>
        </p:txBody>
      </p:sp>
      <p:sp>
        <p:nvSpPr>
          <p:cNvPr id="4" name="Footer Placeholder 3">
            <a:extLst>
              <a:ext uri="{FF2B5EF4-FFF2-40B4-BE49-F238E27FC236}">
                <a16:creationId xmlns:a16="http://schemas.microsoft.com/office/drawing/2014/main" id="{AC9E1043-4118-47F2-ADAD-B60676C2464F}"/>
              </a:ext>
            </a:extLst>
          </p:cNvPr>
          <p:cNvSpPr>
            <a:spLocks noGrp="1"/>
          </p:cNvSpPr>
          <p:nvPr>
            <p:ph type="ftr" sz="quarter" idx="11"/>
          </p:nvPr>
        </p:nvSpPr>
        <p:spPr/>
        <p:txBody>
          <a:bodyPr/>
          <a:lstStyle/>
          <a:p>
            <a:r>
              <a:rPr lang="en-US"/>
              <a:t>Copyright 2019 Community Service Society of New York. All rights reserved.</a:t>
            </a:r>
            <a:endParaRPr lang="en-US" dirty="0"/>
          </a:p>
        </p:txBody>
      </p:sp>
    </p:spTree>
    <p:extLst>
      <p:ext uri="{BB962C8B-B14F-4D97-AF65-F5344CB8AC3E}">
        <p14:creationId xmlns:p14="http://schemas.microsoft.com/office/powerpoint/2010/main" val="2905447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5D8B-C6B3-43A1-864F-E190970ADA1E}"/>
              </a:ext>
            </a:extLst>
          </p:cNvPr>
          <p:cNvSpPr>
            <a:spLocks noGrp="1"/>
          </p:cNvSpPr>
          <p:nvPr>
            <p:ph type="title"/>
          </p:nvPr>
        </p:nvSpPr>
        <p:spPr/>
        <p:txBody>
          <a:bodyPr>
            <a:normAutofit/>
          </a:bodyPr>
          <a:lstStyle/>
          <a:p>
            <a:r>
              <a:rPr lang="en-US" sz="3600" b="1" dirty="0">
                <a:latin typeface="Century Schoolbook" panose="02040604050505020304" pitchFamily="18" charset="0"/>
              </a:rPr>
              <a:t>CSS Legal Dept. Legislative Advocacy: </a:t>
            </a:r>
            <a:br>
              <a:rPr lang="en-US" sz="3600" b="1" dirty="0">
                <a:latin typeface="Century Schoolbook" panose="02040604050505020304" pitchFamily="18" charset="0"/>
              </a:rPr>
            </a:br>
            <a:r>
              <a:rPr lang="en-US" sz="3600" b="1" dirty="0">
                <a:latin typeface="Century Schoolbook" panose="02040604050505020304" pitchFamily="18" charset="0"/>
              </a:rPr>
              <a:t>the NYS Expungement Campaign</a:t>
            </a:r>
            <a:endParaRPr lang="en-US" sz="3600" b="1" dirty="0"/>
          </a:p>
        </p:txBody>
      </p:sp>
      <p:sp>
        <p:nvSpPr>
          <p:cNvPr id="3" name="Content Placeholder 2">
            <a:extLst>
              <a:ext uri="{FF2B5EF4-FFF2-40B4-BE49-F238E27FC236}">
                <a16:creationId xmlns:a16="http://schemas.microsoft.com/office/drawing/2014/main" id="{291D6588-9D1D-4BC4-ACB3-29A21CAC6D61}"/>
              </a:ext>
            </a:extLst>
          </p:cNvPr>
          <p:cNvSpPr>
            <a:spLocks noGrp="1"/>
          </p:cNvSpPr>
          <p:nvPr>
            <p:ph idx="1"/>
          </p:nvPr>
        </p:nvSpPr>
        <p:spPr/>
        <p:txBody>
          <a:bodyPr>
            <a:normAutofit fontScale="85000" lnSpcReduction="10000"/>
          </a:bodyPr>
          <a:lstStyle/>
          <a:p>
            <a:pPr marL="0" indent="0">
              <a:buNone/>
            </a:pPr>
            <a:r>
              <a:rPr lang="en-US" dirty="0">
                <a:latin typeface="Century Schoolbook" panose="02040604050505020304" pitchFamily="18" charset="0"/>
              </a:rPr>
              <a:t>Our second effort:  the NYS </a:t>
            </a:r>
            <a:r>
              <a:rPr lang="en-US" b="1" dirty="0">
                <a:latin typeface="Century Schoolbook" panose="02040604050505020304" pitchFamily="18" charset="0"/>
              </a:rPr>
              <a:t>Expungement Campaign</a:t>
            </a:r>
            <a:r>
              <a:rPr lang="en-US" dirty="0">
                <a:latin typeface="Century Schoolbook" panose="02040604050505020304" pitchFamily="18" charset="0"/>
              </a:rPr>
              <a:t>.</a:t>
            </a:r>
          </a:p>
          <a:p>
            <a:pPr marL="457200" indent="-457200">
              <a:lnSpc>
                <a:spcPct val="90000"/>
              </a:lnSpc>
              <a:spcBef>
                <a:spcPts val="544"/>
              </a:spcBef>
              <a:buSzPct val="100740"/>
              <a:buFont typeface="Arial" panose="020B0604020202020204" pitchFamily="34" charset="0"/>
              <a:buChar char="•"/>
            </a:pPr>
            <a:r>
              <a:rPr lang="en-US" dirty="0">
                <a:latin typeface="Century Schoolbook" panose="02040604050505020304" pitchFamily="18" charset="0"/>
              </a:rPr>
              <a:t>The Campaign’s goal is to create community-based support for forward-thinking expungement legislation</a:t>
            </a:r>
          </a:p>
          <a:p>
            <a:pPr marL="457200" indent="-457200">
              <a:lnSpc>
                <a:spcPct val="90000"/>
              </a:lnSpc>
              <a:spcBef>
                <a:spcPts val="544"/>
              </a:spcBef>
              <a:buSzPct val="100740"/>
              <a:buFont typeface="Arial" panose="020B0604020202020204" pitchFamily="34" charset="0"/>
              <a:buChar char="•"/>
            </a:pPr>
            <a:r>
              <a:rPr lang="en-US" dirty="0">
                <a:latin typeface="Century Schoolbook" panose="02040604050505020304" pitchFamily="18" charset="0"/>
              </a:rPr>
              <a:t>Have connected with formerly incarcerated individuals, grassroots activists and organizations, as well as faith leaders across the state to build a statewide coalition</a:t>
            </a:r>
          </a:p>
          <a:p>
            <a:pPr marL="457200" indent="-457200">
              <a:buFont typeface="Arial" panose="020B0604020202020204" pitchFamily="34" charset="0"/>
              <a:buChar char="•"/>
            </a:pPr>
            <a:r>
              <a:rPr lang="en-US" dirty="0">
                <a:latin typeface="Century Schoolbook" panose="02040604050505020304" pitchFamily="18" charset="0"/>
              </a:rPr>
              <a:t>More than 30 organizations across the state have joined the coalition, including VOCAL-NY, Alliance of Families for Justice, Fortune Society, Legal Aid Bureau of Buffalo, Bronx Defenders, Center for Community Alternatives, Mobilization for Justice and Legal Action Center</a:t>
            </a:r>
          </a:p>
          <a:p>
            <a:endParaRPr lang="en-US" dirty="0"/>
          </a:p>
        </p:txBody>
      </p:sp>
      <p:sp>
        <p:nvSpPr>
          <p:cNvPr id="4" name="Footer Placeholder 3">
            <a:extLst>
              <a:ext uri="{FF2B5EF4-FFF2-40B4-BE49-F238E27FC236}">
                <a16:creationId xmlns:a16="http://schemas.microsoft.com/office/drawing/2014/main" id="{0BF78E83-AB8A-4D38-994B-E4C53C0CF475}"/>
              </a:ext>
            </a:extLst>
          </p:cNvPr>
          <p:cNvSpPr>
            <a:spLocks noGrp="1"/>
          </p:cNvSpPr>
          <p:nvPr>
            <p:ph type="ftr" sz="quarter" idx="11"/>
          </p:nvPr>
        </p:nvSpPr>
        <p:spPr/>
        <p:txBody>
          <a:bodyPr/>
          <a:lstStyle/>
          <a:p>
            <a:r>
              <a:rPr lang="en-US"/>
              <a:t>Copyright 2019 Community Service Society of New York. All rights reserved.</a:t>
            </a:r>
            <a:endParaRPr lang="en-US" dirty="0"/>
          </a:p>
        </p:txBody>
      </p:sp>
    </p:spTree>
    <p:extLst>
      <p:ext uri="{BB962C8B-B14F-4D97-AF65-F5344CB8AC3E}">
        <p14:creationId xmlns:p14="http://schemas.microsoft.com/office/powerpoint/2010/main" val="1019290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0086E-D3E5-4235-A83A-F4061D775E14}"/>
              </a:ext>
            </a:extLst>
          </p:cNvPr>
          <p:cNvSpPr>
            <a:spLocks noGrp="1"/>
          </p:cNvSpPr>
          <p:nvPr>
            <p:ph type="title"/>
          </p:nvPr>
        </p:nvSpPr>
        <p:spPr/>
        <p:txBody>
          <a:bodyPr/>
          <a:lstStyle/>
          <a:p>
            <a:r>
              <a:rPr lang="en-US" b="1" dirty="0">
                <a:latin typeface="Century Schoolbook" panose="02040604050505020304" pitchFamily="18" charset="0"/>
              </a:rPr>
              <a:t>Why Expungement?</a:t>
            </a:r>
          </a:p>
        </p:txBody>
      </p:sp>
      <p:sp>
        <p:nvSpPr>
          <p:cNvPr id="3" name="Content Placeholder 2">
            <a:extLst>
              <a:ext uri="{FF2B5EF4-FFF2-40B4-BE49-F238E27FC236}">
                <a16:creationId xmlns:a16="http://schemas.microsoft.com/office/drawing/2014/main" id="{D7D0592A-448E-406C-9690-2BAB3D90A1E1}"/>
              </a:ext>
            </a:extLst>
          </p:cNvPr>
          <p:cNvSpPr>
            <a:spLocks noGrp="1"/>
          </p:cNvSpPr>
          <p:nvPr>
            <p:ph idx="1"/>
          </p:nvPr>
        </p:nvSpPr>
        <p:spPr/>
        <p:txBody>
          <a:bodyPr/>
          <a:lstStyle/>
          <a:p>
            <a:pPr marL="457200" indent="-457200">
              <a:spcBef>
                <a:spcPts val="0"/>
              </a:spcBef>
            </a:pPr>
            <a:r>
              <a:rPr lang="en-US" dirty="0">
                <a:latin typeface="Century Schoolbook" panose="02040604050505020304" pitchFamily="18" charset="0"/>
              </a:rPr>
              <a:t>New Yorkers with conviction histories want and need it: CSS </a:t>
            </a:r>
            <a:r>
              <a:rPr lang="en-US" b="1" dirty="0">
                <a:latin typeface="Century Schoolbook" panose="02040604050505020304" pitchFamily="18" charset="0"/>
              </a:rPr>
              <a:t>Next Door Project </a:t>
            </a:r>
            <a:r>
              <a:rPr lang="en-US" dirty="0">
                <a:latin typeface="Century Schoolbook" panose="02040604050505020304" pitchFamily="18" charset="0"/>
              </a:rPr>
              <a:t>participants as proof</a:t>
            </a:r>
          </a:p>
          <a:p>
            <a:pPr marL="457200" lvl="0" indent="-457200">
              <a:spcBef>
                <a:spcPts val="0"/>
              </a:spcBef>
              <a:spcAft>
                <a:spcPts val="0"/>
              </a:spcAft>
              <a:buClr>
                <a:schemeClr val="dk1"/>
              </a:buClr>
              <a:buSzPct val="100000"/>
            </a:pPr>
            <a:r>
              <a:rPr lang="en-US" dirty="0">
                <a:latin typeface="Century Schoolbook" panose="02040604050505020304" pitchFamily="18" charset="0"/>
                <a:sym typeface="Calibri"/>
              </a:rPr>
              <a:t>Reframe the idea of punishment</a:t>
            </a:r>
          </a:p>
          <a:p>
            <a:pPr marL="457200" lvl="0" indent="-457200">
              <a:spcBef>
                <a:spcPts val="640"/>
              </a:spcBef>
              <a:spcAft>
                <a:spcPts val="0"/>
              </a:spcAft>
              <a:buClr>
                <a:schemeClr val="dk1"/>
              </a:buClr>
              <a:buSzPct val="100000"/>
            </a:pPr>
            <a:r>
              <a:rPr lang="en-US" dirty="0">
                <a:latin typeface="Century Schoolbook" panose="02040604050505020304" pitchFamily="18" charset="0"/>
                <a:sym typeface="Calibri"/>
              </a:rPr>
              <a:t>Change mindsets as relates to individuals with convictions</a:t>
            </a:r>
            <a:endParaRPr lang="en-US" dirty="0">
              <a:latin typeface="Century Schoolbook" panose="02040604050505020304" pitchFamily="18" charset="0"/>
            </a:endParaRPr>
          </a:p>
          <a:p>
            <a:pPr marL="457200" indent="-457200"/>
            <a:r>
              <a:rPr lang="en-US" dirty="0">
                <a:latin typeface="Century Schoolbook" panose="02040604050505020304" pitchFamily="18" charset="0"/>
                <a:sym typeface="Calibri"/>
              </a:rPr>
              <a:t>Systematic vehicle to eliminate barriers for those with convictions</a:t>
            </a:r>
            <a:endParaRPr lang="en-US" dirty="0">
              <a:latin typeface="Century Schoolbook" panose="020406040505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id="{5EFFAE43-BB50-4636-B166-5155E72D7FB9}"/>
              </a:ext>
            </a:extLst>
          </p:cNvPr>
          <p:cNvPicPr>
            <a:picLocks noChangeAspect="1"/>
          </p:cNvPicPr>
          <p:nvPr/>
        </p:nvPicPr>
        <p:blipFill>
          <a:blip r:embed="rId2"/>
          <a:stretch>
            <a:fillRect/>
          </a:stretch>
        </p:blipFill>
        <p:spPr>
          <a:xfrm>
            <a:off x="4725528" y="4635705"/>
            <a:ext cx="2349383" cy="1645920"/>
          </a:xfrm>
          <a:prstGeom prst="rect">
            <a:avLst/>
          </a:prstGeom>
        </p:spPr>
      </p:pic>
      <p:sp>
        <p:nvSpPr>
          <p:cNvPr id="5" name="Footer Placeholder 4">
            <a:extLst>
              <a:ext uri="{FF2B5EF4-FFF2-40B4-BE49-F238E27FC236}">
                <a16:creationId xmlns:a16="http://schemas.microsoft.com/office/drawing/2014/main" id="{F754547A-4275-4F9D-96BC-8AD8BA467D39}"/>
              </a:ext>
            </a:extLst>
          </p:cNvPr>
          <p:cNvSpPr>
            <a:spLocks noGrp="1"/>
          </p:cNvSpPr>
          <p:nvPr>
            <p:ph type="ftr" sz="quarter" idx="11"/>
          </p:nvPr>
        </p:nvSpPr>
        <p:spPr/>
        <p:txBody>
          <a:bodyPr/>
          <a:lstStyle/>
          <a:p>
            <a:r>
              <a:rPr lang="en-US"/>
              <a:t>Copyright 2019 Community Service Society of New York. All rights reserved.</a:t>
            </a:r>
            <a:endParaRPr lang="en-US" dirty="0"/>
          </a:p>
        </p:txBody>
      </p:sp>
    </p:spTree>
    <p:extLst>
      <p:ext uri="{BB962C8B-B14F-4D97-AF65-F5344CB8AC3E}">
        <p14:creationId xmlns:p14="http://schemas.microsoft.com/office/powerpoint/2010/main" val="3830530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C5AB-0012-448F-A037-DF520C16FA6B}"/>
              </a:ext>
            </a:extLst>
          </p:cNvPr>
          <p:cNvSpPr>
            <a:spLocks noGrp="1"/>
          </p:cNvSpPr>
          <p:nvPr>
            <p:ph type="title"/>
          </p:nvPr>
        </p:nvSpPr>
        <p:spPr/>
        <p:txBody>
          <a:bodyPr>
            <a:normAutofit/>
          </a:bodyPr>
          <a:lstStyle/>
          <a:p>
            <a:r>
              <a:rPr lang="en-US" sz="3600" b="1" dirty="0">
                <a:latin typeface="Century Schoolbook" panose="02040604050505020304" pitchFamily="18" charset="0"/>
              </a:rPr>
              <a:t>First Drafting Step: </a:t>
            </a:r>
            <a:br>
              <a:rPr lang="en-US" sz="3600" b="1" dirty="0">
                <a:latin typeface="Century Schoolbook" panose="02040604050505020304" pitchFamily="18" charset="0"/>
              </a:rPr>
            </a:br>
            <a:r>
              <a:rPr lang="en-US" sz="3600" b="1" dirty="0">
                <a:latin typeface="Century Schoolbook" panose="02040604050505020304" pitchFamily="18" charset="0"/>
              </a:rPr>
              <a:t>Marijuana Convictions - proposal</a:t>
            </a:r>
          </a:p>
        </p:txBody>
      </p:sp>
      <p:sp>
        <p:nvSpPr>
          <p:cNvPr id="3" name="Content Placeholder 2">
            <a:extLst>
              <a:ext uri="{FF2B5EF4-FFF2-40B4-BE49-F238E27FC236}">
                <a16:creationId xmlns:a16="http://schemas.microsoft.com/office/drawing/2014/main" id="{A72580A6-C88C-45ED-9CCE-D72075B84636}"/>
              </a:ext>
            </a:extLst>
          </p:cNvPr>
          <p:cNvSpPr>
            <a:spLocks noGrp="1"/>
          </p:cNvSpPr>
          <p:nvPr>
            <p:ph idx="1"/>
          </p:nvPr>
        </p:nvSpPr>
        <p:spPr/>
        <p:txBody>
          <a:bodyPr>
            <a:normAutofit fontScale="92500" lnSpcReduction="10000"/>
          </a:bodyPr>
          <a:lstStyle/>
          <a:p>
            <a:pPr marL="0" indent="0" algn="ctr">
              <a:buNone/>
            </a:pPr>
            <a:r>
              <a:rPr lang="en-US" sz="2600" b="1" dirty="0">
                <a:latin typeface="Century Schoolbook" panose="02040604050505020304" pitchFamily="18" charset="0"/>
              </a:rPr>
              <a:t>Amend proposed Marijuana Regulation and Taxation Act (MRTA – “adult use” decriminalization bill) to:</a:t>
            </a:r>
          </a:p>
          <a:p>
            <a:pPr marL="457200" indent="-457200">
              <a:buFont typeface="Arial" panose="020B0604020202020204" pitchFamily="34" charset="0"/>
              <a:buChar char="•"/>
            </a:pPr>
            <a:r>
              <a:rPr lang="en-US" sz="2600" b="1" dirty="0">
                <a:latin typeface="Century Schoolbook" panose="02040604050505020304" pitchFamily="18" charset="0"/>
              </a:rPr>
              <a:t>Expunge,</a:t>
            </a:r>
            <a:r>
              <a:rPr lang="en-US" sz="2600" dirty="0">
                <a:latin typeface="Century Schoolbook" panose="02040604050505020304" pitchFamily="18" charset="0"/>
              </a:rPr>
              <a:t> rather than seal records of past convictions for charges decriminalized under new law</a:t>
            </a:r>
          </a:p>
          <a:p>
            <a:pPr marL="457200" indent="-457200">
              <a:buFont typeface="Arial" panose="020B0604020202020204" pitchFamily="34" charset="0"/>
              <a:buChar char="•"/>
            </a:pPr>
            <a:r>
              <a:rPr lang="en-US" sz="2600" dirty="0">
                <a:latin typeface="Century Schoolbook" panose="02040604050505020304" pitchFamily="18" charset="0"/>
              </a:rPr>
              <a:t>Make the process </a:t>
            </a:r>
            <a:r>
              <a:rPr lang="en-US" sz="2600" b="1" dirty="0">
                <a:latin typeface="Century Schoolbook" panose="02040604050505020304" pitchFamily="18" charset="0"/>
              </a:rPr>
              <a:t>automatic.  </a:t>
            </a:r>
            <a:r>
              <a:rPr lang="en-US" sz="2600" dirty="0">
                <a:latin typeface="Century Schoolbook" panose="02040604050505020304" pitchFamily="18" charset="0"/>
              </a:rPr>
              <a:t>Once expunged, records only available to individual seeking their own rap sheet or their attorney.  Cannot be used for civil or other criminal system purposes</a:t>
            </a:r>
          </a:p>
          <a:p>
            <a:endParaRPr lang="en-US" dirty="0"/>
          </a:p>
        </p:txBody>
      </p:sp>
      <p:sp>
        <p:nvSpPr>
          <p:cNvPr id="4" name="Footer Placeholder 3">
            <a:extLst>
              <a:ext uri="{FF2B5EF4-FFF2-40B4-BE49-F238E27FC236}">
                <a16:creationId xmlns:a16="http://schemas.microsoft.com/office/drawing/2014/main" id="{97E9466B-926B-4B6D-B9E3-8101E2CBC593}"/>
              </a:ext>
            </a:extLst>
          </p:cNvPr>
          <p:cNvSpPr>
            <a:spLocks noGrp="1"/>
          </p:cNvSpPr>
          <p:nvPr>
            <p:ph type="ftr" sz="quarter" idx="11"/>
          </p:nvPr>
        </p:nvSpPr>
        <p:spPr/>
        <p:txBody>
          <a:bodyPr/>
          <a:lstStyle/>
          <a:p>
            <a:r>
              <a:rPr lang="en-US"/>
              <a:t>Copyright 2019 Community Service Society of New York. All rights reserved.</a:t>
            </a:r>
            <a:endParaRPr lang="en-US" dirty="0"/>
          </a:p>
        </p:txBody>
      </p:sp>
    </p:spTree>
    <p:extLst>
      <p:ext uri="{BB962C8B-B14F-4D97-AF65-F5344CB8AC3E}">
        <p14:creationId xmlns:p14="http://schemas.microsoft.com/office/powerpoint/2010/main" val="3198003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118B6-D0F7-4930-A618-645B4A381544}"/>
              </a:ext>
            </a:extLst>
          </p:cNvPr>
          <p:cNvSpPr>
            <a:spLocks noGrp="1"/>
          </p:cNvSpPr>
          <p:nvPr>
            <p:ph type="title"/>
          </p:nvPr>
        </p:nvSpPr>
        <p:spPr/>
        <p:txBody>
          <a:bodyPr>
            <a:normAutofit fontScale="90000"/>
          </a:bodyPr>
          <a:lstStyle/>
          <a:p>
            <a:r>
              <a:rPr lang="en-US" b="1" dirty="0">
                <a:latin typeface="Century Schoolbook" panose="02040604050505020304" pitchFamily="18" charset="0"/>
              </a:rPr>
              <a:t>Other Expungement Efforts:</a:t>
            </a:r>
            <a:br>
              <a:rPr lang="en-US" b="1" dirty="0">
                <a:latin typeface="Century Schoolbook" panose="02040604050505020304" pitchFamily="18" charset="0"/>
              </a:rPr>
            </a:br>
            <a:r>
              <a:rPr lang="en-US" b="1" dirty="0">
                <a:latin typeface="Century Schoolbook" panose="02040604050505020304" pitchFamily="18" charset="0"/>
              </a:rPr>
              <a:t>Expand Existing NYS Sealing Laws</a:t>
            </a:r>
          </a:p>
        </p:txBody>
      </p:sp>
      <p:sp>
        <p:nvSpPr>
          <p:cNvPr id="3" name="Content Placeholder 2">
            <a:extLst>
              <a:ext uri="{FF2B5EF4-FFF2-40B4-BE49-F238E27FC236}">
                <a16:creationId xmlns:a16="http://schemas.microsoft.com/office/drawing/2014/main" id="{D81F4ADB-46B8-4B8E-A365-F6B0225D0929}"/>
              </a:ext>
            </a:extLst>
          </p:cNvPr>
          <p:cNvSpPr>
            <a:spLocks noGrp="1"/>
          </p:cNvSpPr>
          <p:nvPr>
            <p:ph idx="1"/>
          </p:nvPr>
        </p:nvSpPr>
        <p:spPr/>
        <p:txBody>
          <a:bodyPr/>
          <a:lstStyle/>
          <a:p>
            <a:r>
              <a:rPr lang="en-US" dirty="0">
                <a:latin typeface="Century Schoolbook" panose="02040604050505020304" pitchFamily="18" charset="0"/>
              </a:rPr>
              <a:t>NY’s first broad-scope criminal records sealing law enacted 2017</a:t>
            </a:r>
          </a:p>
          <a:p>
            <a:r>
              <a:rPr lang="en-US" dirty="0">
                <a:latin typeface="Century Schoolbook" panose="02040604050505020304" pitchFamily="18" charset="0"/>
              </a:rPr>
              <a:t>Good start, but limited effect: of estimated 600,000 eligible, only 900 have received sealing orders</a:t>
            </a:r>
          </a:p>
          <a:p>
            <a:r>
              <a:rPr lang="en-US" dirty="0">
                <a:latin typeface="Century Schoolbook" panose="02040604050505020304" pitchFamily="18" charset="0"/>
              </a:rPr>
              <a:t>Why?</a:t>
            </a:r>
          </a:p>
          <a:p>
            <a:pPr lvl="1"/>
            <a:r>
              <a:rPr lang="en-US" dirty="0">
                <a:latin typeface="Century Schoolbook" panose="02040604050505020304" pitchFamily="18" charset="0"/>
              </a:rPr>
              <a:t>Eligibility limitations</a:t>
            </a:r>
          </a:p>
          <a:p>
            <a:pPr lvl="1"/>
            <a:r>
              <a:rPr lang="en-US" dirty="0">
                <a:latin typeface="Century Schoolbook" panose="02040604050505020304" pitchFamily="18" charset="0"/>
              </a:rPr>
              <a:t>Lack of awareness</a:t>
            </a:r>
          </a:p>
          <a:p>
            <a:pPr lvl="1"/>
            <a:r>
              <a:rPr lang="en-US" dirty="0">
                <a:latin typeface="Century Schoolbook" panose="02040604050505020304" pitchFamily="18" charset="0"/>
              </a:rPr>
              <a:t>Court-based process</a:t>
            </a:r>
          </a:p>
        </p:txBody>
      </p:sp>
      <p:sp>
        <p:nvSpPr>
          <p:cNvPr id="4" name="Footer Placeholder 3">
            <a:extLst>
              <a:ext uri="{FF2B5EF4-FFF2-40B4-BE49-F238E27FC236}">
                <a16:creationId xmlns:a16="http://schemas.microsoft.com/office/drawing/2014/main" id="{C62CF051-8104-4229-9802-42B509770913}"/>
              </a:ext>
            </a:extLst>
          </p:cNvPr>
          <p:cNvSpPr>
            <a:spLocks noGrp="1"/>
          </p:cNvSpPr>
          <p:nvPr>
            <p:ph type="ftr" sz="quarter" idx="11"/>
          </p:nvPr>
        </p:nvSpPr>
        <p:spPr/>
        <p:txBody>
          <a:bodyPr/>
          <a:lstStyle/>
          <a:p>
            <a:r>
              <a:rPr lang="en-US"/>
              <a:t>Copyright 2019 Community Service Society of New York. All rights reserved.</a:t>
            </a:r>
            <a:endParaRPr lang="en-US" dirty="0"/>
          </a:p>
        </p:txBody>
      </p:sp>
    </p:spTree>
    <p:extLst>
      <p:ext uri="{BB962C8B-B14F-4D97-AF65-F5344CB8AC3E}">
        <p14:creationId xmlns:p14="http://schemas.microsoft.com/office/powerpoint/2010/main" val="991289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F62E-F1DC-4D2D-92FB-8AAFD6F2BDC4}"/>
              </a:ext>
            </a:extLst>
          </p:cNvPr>
          <p:cNvSpPr>
            <a:spLocks noGrp="1"/>
          </p:cNvSpPr>
          <p:nvPr>
            <p:ph type="title"/>
          </p:nvPr>
        </p:nvSpPr>
        <p:spPr>
          <a:xfrm>
            <a:off x="1295402" y="982132"/>
            <a:ext cx="9601196" cy="1303867"/>
          </a:xfrm>
        </p:spPr>
        <p:txBody>
          <a:bodyPr>
            <a:noAutofit/>
          </a:bodyPr>
          <a:lstStyle/>
          <a:p>
            <a:r>
              <a:rPr lang="en-US" sz="3600" b="1" dirty="0">
                <a:latin typeface="Century Schoolbook" panose="02040604050505020304" pitchFamily="18" charset="0"/>
              </a:rPr>
              <a:t>Other Expungement Efforts:</a:t>
            </a:r>
            <a:br>
              <a:rPr lang="en-US" sz="3600" b="1" dirty="0">
                <a:latin typeface="Century Schoolbook" panose="02040604050505020304" pitchFamily="18" charset="0"/>
              </a:rPr>
            </a:br>
            <a:r>
              <a:rPr lang="en-US" sz="3600" b="1" dirty="0">
                <a:latin typeface="Century Schoolbook" panose="02040604050505020304" pitchFamily="18" charset="0"/>
              </a:rPr>
              <a:t>Expand Existing NYS Sealing Laws  (</a:t>
            </a:r>
            <a:r>
              <a:rPr lang="en-US" sz="3600" b="1" i="1" dirty="0">
                <a:latin typeface="Century Schoolbook" panose="02040604050505020304" pitchFamily="18" charset="0"/>
              </a:rPr>
              <a:t>cont</a:t>
            </a:r>
            <a:r>
              <a:rPr lang="en-US" sz="3600" b="1" dirty="0">
                <a:latin typeface="Century Schoolbook" panose="02040604050505020304" pitchFamily="18" charset="0"/>
              </a:rPr>
              <a:t>.)</a:t>
            </a:r>
            <a:endParaRPr lang="en-US" sz="3600" dirty="0"/>
          </a:p>
        </p:txBody>
      </p:sp>
      <p:sp>
        <p:nvSpPr>
          <p:cNvPr id="3" name="Content Placeholder 2">
            <a:extLst>
              <a:ext uri="{FF2B5EF4-FFF2-40B4-BE49-F238E27FC236}">
                <a16:creationId xmlns:a16="http://schemas.microsoft.com/office/drawing/2014/main" id="{3251F43A-74EE-4D3B-9DDF-30F132D6874B}"/>
              </a:ext>
            </a:extLst>
          </p:cNvPr>
          <p:cNvSpPr>
            <a:spLocks noGrp="1"/>
          </p:cNvSpPr>
          <p:nvPr>
            <p:ph idx="1"/>
          </p:nvPr>
        </p:nvSpPr>
        <p:spPr/>
        <p:txBody>
          <a:bodyPr>
            <a:normAutofit/>
          </a:bodyPr>
          <a:lstStyle/>
          <a:p>
            <a:r>
              <a:rPr lang="en-US" dirty="0">
                <a:latin typeface="Century Schoolbook" panose="02040604050505020304" pitchFamily="18" charset="0"/>
              </a:rPr>
              <a:t>CSS and other advocates working with legislators to expand eligibility</a:t>
            </a:r>
          </a:p>
          <a:p>
            <a:r>
              <a:rPr lang="en-US" dirty="0">
                <a:latin typeface="Century Schoolbook" panose="02040604050505020304" pitchFamily="18" charset="0"/>
              </a:rPr>
              <a:t>Also drafting bill to achieve </a:t>
            </a:r>
            <a:r>
              <a:rPr lang="en-US" b="1" u="sng" dirty="0">
                <a:latin typeface="Century Schoolbook" panose="02040604050505020304" pitchFamily="18" charset="0"/>
              </a:rPr>
              <a:t>automatic</a:t>
            </a:r>
            <a:r>
              <a:rPr lang="en-US" dirty="0">
                <a:latin typeface="Century Schoolbook" panose="02040604050505020304" pitchFamily="18" charset="0"/>
              </a:rPr>
              <a:t> records clearance</a:t>
            </a:r>
          </a:p>
        </p:txBody>
      </p:sp>
      <p:sp>
        <p:nvSpPr>
          <p:cNvPr id="4" name="Footer Placeholder 3">
            <a:extLst>
              <a:ext uri="{FF2B5EF4-FFF2-40B4-BE49-F238E27FC236}">
                <a16:creationId xmlns:a16="http://schemas.microsoft.com/office/drawing/2014/main" id="{F2DF09A3-CF79-4CA8-9466-A3B0B1FB6E0E}"/>
              </a:ext>
            </a:extLst>
          </p:cNvPr>
          <p:cNvSpPr>
            <a:spLocks noGrp="1"/>
          </p:cNvSpPr>
          <p:nvPr>
            <p:ph type="ftr" sz="quarter" idx="11"/>
          </p:nvPr>
        </p:nvSpPr>
        <p:spPr/>
        <p:txBody>
          <a:bodyPr/>
          <a:lstStyle/>
          <a:p>
            <a:r>
              <a:rPr lang="en-US"/>
              <a:t>Copyright 2019 Community Service Society of New York. All rights reserved.</a:t>
            </a:r>
            <a:endParaRPr lang="en-US" dirty="0"/>
          </a:p>
        </p:txBody>
      </p:sp>
    </p:spTree>
    <p:extLst>
      <p:ext uri="{BB962C8B-B14F-4D97-AF65-F5344CB8AC3E}">
        <p14:creationId xmlns:p14="http://schemas.microsoft.com/office/powerpoint/2010/main" val="3585841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F1186-B86A-48D1-953B-D9FCF23C5FBD}"/>
              </a:ext>
            </a:extLst>
          </p:cNvPr>
          <p:cNvSpPr>
            <a:spLocks noGrp="1"/>
          </p:cNvSpPr>
          <p:nvPr>
            <p:ph type="title"/>
          </p:nvPr>
        </p:nvSpPr>
        <p:spPr/>
        <p:txBody>
          <a:bodyPr>
            <a:normAutofit fontScale="90000"/>
          </a:bodyPr>
          <a:lstStyle/>
          <a:p>
            <a:r>
              <a:rPr lang="en-US" b="1" dirty="0"/>
              <a:t>Introduction: Why CSS is Involved in Reentry Services and Reform</a:t>
            </a:r>
          </a:p>
        </p:txBody>
      </p:sp>
      <p:sp>
        <p:nvSpPr>
          <p:cNvPr id="3" name="Content Placeholder 2">
            <a:extLst>
              <a:ext uri="{FF2B5EF4-FFF2-40B4-BE49-F238E27FC236}">
                <a16:creationId xmlns:a16="http://schemas.microsoft.com/office/drawing/2014/main" id="{A38197E4-7049-4D29-88C9-D4A4861B22DE}"/>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sz="2600" dirty="0">
                <a:latin typeface="Century Schoolbook" panose="02040604050505020304" pitchFamily="18" charset="0"/>
              </a:rPr>
              <a:t>The Community Service Society of New York (CSS) is 175 years old.  Our mission is to alleviate economic disparity in NY.  </a:t>
            </a:r>
            <a:r>
              <a:rPr lang="en-US" sz="2600" dirty="0">
                <a:latin typeface="Century Schoolbook" panose="02040604050505020304" pitchFamily="18" charset="0"/>
                <a:hlinkClick r:id="rId2"/>
              </a:rPr>
              <a:t>www.cssny.org</a:t>
            </a:r>
            <a:endParaRPr lang="en-US" sz="2600" dirty="0">
              <a:latin typeface="Century Schoolbook" panose="02040604050505020304" pitchFamily="18" charset="0"/>
            </a:endParaRPr>
          </a:p>
          <a:p>
            <a:pPr marL="457200" indent="-457200">
              <a:buFont typeface="Arial" panose="020B0604020202020204" pitchFamily="34" charset="0"/>
              <a:buChar char="•"/>
            </a:pPr>
            <a:r>
              <a:rPr lang="en-US" sz="2600" dirty="0">
                <a:latin typeface="Century Schoolbook" panose="02040604050505020304" pitchFamily="18" charset="0"/>
              </a:rPr>
              <a:t>Health Initiatives; Policy Department; Program Services; Legal Department</a:t>
            </a:r>
          </a:p>
          <a:p>
            <a:pPr marL="457200" indent="-457200">
              <a:buFont typeface="Arial" panose="020B0604020202020204" pitchFamily="34" charset="0"/>
              <a:buChar char="•"/>
            </a:pPr>
            <a:r>
              <a:rPr lang="en-US" sz="2600" dirty="0">
                <a:latin typeface="Century Schoolbook" panose="02040604050505020304" pitchFamily="18" charset="0"/>
              </a:rPr>
              <a:t>Legal Department – holistic approach to promoting full participation in society for individuals with criminal records through direct services, legislative advocacy, litigation, research and writing, and policy/program development</a:t>
            </a:r>
          </a:p>
          <a:p>
            <a:endParaRPr lang="en-US" dirty="0"/>
          </a:p>
        </p:txBody>
      </p:sp>
      <p:sp>
        <p:nvSpPr>
          <p:cNvPr id="4" name="Footer Placeholder 3">
            <a:extLst>
              <a:ext uri="{FF2B5EF4-FFF2-40B4-BE49-F238E27FC236}">
                <a16:creationId xmlns:a16="http://schemas.microsoft.com/office/drawing/2014/main" id="{C7189842-60C2-4B4A-ADF7-DF4914930C08}"/>
              </a:ext>
            </a:extLst>
          </p:cNvPr>
          <p:cNvSpPr>
            <a:spLocks noGrp="1"/>
          </p:cNvSpPr>
          <p:nvPr>
            <p:ph type="ftr" sz="quarter" idx="11"/>
          </p:nvPr>
        </p:nvSpPr>
        <p:spPr/>
        <p:txBody>
          <a:bodyPr/>
          <a:lstStyle/>
          <a:p>
            <a:r>
              <a:rPr lang="en-US" dirty="0"/>
              <a:t>Copyright 2019 Community Service Society of New York. All rights reserved.</a:t>
            </a:r>
          </a:p>
        </p:txBody>
      </p:sp>
    </p:spTree>
    <p:extLst>
      <p:ext uri="{BB962C8B-B14F-4D97-AF65-F5344CB8AC3E}">
        <p14:creationId xmlns:p14="http://schemas.microsoft.com/office/powerpoint/2010/main" val="633501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389A-0430-4FD4-A544-F55885717A71}"/>
              </a:ext>
            </a:extLst>
          </p:cNvPr>
          <p:cNvSpPr>
            <a:spLocks noGrp="1"/>
          </p:cNvSpPr>
          <p:nvPr>
            <p:ph type="title"/>
          </p:nvPr>
        </p:nvSpPr>
        <p:spPr/>
        <p:txBody>
          <a:bodyPr>
            <a:normAutofit/>
          </a:bodyPr>
          <a:lstStyle/>
          <a:p>
            <a:r>
              <a:rPr lang="en-US" sz="3600" b="1" dirty="0">
                <a:latin typeface="Century Schoolbook" panose="02040604050505020304" pitchFamily="18" charset="0"/>
              </a:rPr>
              <a:t>Other CSS work:  </a:t>
            </a:r>
            <a:br>
              <a:rPr lang="en-US" sz="3600" b="1" dirty="0">
                <a:latin typeface="Century Schoolbook" panose="02040604050505020304" pitchFamily="18" charset="0"/>
              </a:rPr>
            </a:br>
            <a:r>
              <a:rPr lang="en-US" sz="3600" b="1" dirty="0">
                <a:latin typeface="Century Schoolbook" panose="02040604050505020304" pitchFamily="18" charset="0"/>
              </a:rPr>
              <a:t>Analyzing Policing Data</a:t>
            </a:r>
            <a:endParaRPr lang="en-US" sz="3600" b="1" dirty="0"/>
          </a:p>
        </p:txBody>
      </p:sp>
      <p:sp>
        <p:nvSpPr>
          <p:cNvPr id="3" name="Content Placeholder 2">
            <a:extLst>
              <a:ext uri="{FF2B5EF4-FFF2-40B4-BE49-F238E27FC236}">
                <a16:creationId xmlns:a16="http://schemas.microsoft.com/office/drawing/2014/main" id="{0CAE5FCE-1A62-483D-8864-0EB2CF545C5C}"/>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sz="2600" dirty="0">
                <a:latin typeface="Century Schoolbook" panose="02040604050505020304" pitchFamily="18" charset="0"/>
              </a:rPr>
              <a:t>CSS spearheaded the effort to get reduced-price transit cards for low income New Yorkers – the </a:t>
            </a:r>
            <a:r>
              <a:rPr lang="en-US" sz="2600" b="1" dirty="0">
                <a:latin typeface="Century Schoolbook" panose="02040604050505020304" pitchFamily="18" charset="0"/>
              </a:rPr>
              <a:t>Fair Fares Campaign</a:t>
            </a:r>
          </a:p>
          <a:p>
            <a:pPr marL="457200" indent="-457200">
              <a:buFont typeface="Arial" panose="020B0604020202020204" pitchFamily="34" charset="0"/>
              <a:buChar char="•"/>
            </a:pPr>
            <a:r>
              <a:rPr lang="en-US" sz="2600" dirty="0">
                <a:latin typeface="Century Schoolbook" panose="02040604050505020304" pitchFamily="18" charset="0"/>
              </a:rPr>
              <a:t>Many New Yorkers arrested and prosecuted for fare evasion – a crime of poverty</a:t>
            </a:r>
          </a:p>
          <a:p>
            <a:pPr marL="457200" indent="-457200">
              <a:buFont typeface="Arial" panose="020B0604020202020204" pitchFamily="34" charset="0"/>
              <a:buChar char="•"/>
            </a:pPr>
            <a:r>
              <a:rPr lang="en-US" sz="2600" dirty="0">
                <a:latin typeface="Century Schoolbook" panose="02040604050505020304" pitchFamily="18" charset="0"/>
              </a:rPr>
              <a:t>Concern that arrests and prosecution were carried out in discriminatory manner and achieved discriminatory results</a:t>
            </a:r>
          </a:p>
          <a:p>
            <a:pPr marL="457200" indent="-457200">
              <a:buFont typeface="Arial" panose="020B0604020202020204" pitchFamily="34" charset="0"/>
              <a:buChar char="•"/>
            </a:pPr>
            <a:r>
              <a:rPr lang="en-US" sz="2600" dirty="0">
                <a:latin typeface="Century Schoolbook" panose="02040604050505020304" pitchFamily="18" charset="0"/>
              </a:rPr>
              <a:t>Our economist and research staff analyzed Brooklyn fare evasion enforcement data and found vast differences in treatment of black and Latinx individuals vs. white individuals</a:t>
            </a:r>
          </a:p>
          <a:p>
            <a:endParaRPr lang="en-US" dirty="0"/>
          </a:p>
        </p:txBody>
      </p:sp>
      <p:sp>
        <p:nvSpPr>
          <p:cNvPr id="4" name="Footer Placeholder 3">
            <a:extLst>
              <a:ext uri="{FF2B5EF4-FFF2-40B4-BE49-F238E27FC236}">
                <a16:creationId xmlns:a16="http://schemas.microsoft.com/office/drawing/2014/main" id="{5C409D65-24E4-4124-8EE7-C09CF24DD13F}"/>
              </a:ext>
            </a:extLst>
          </p:cNvPr>
          <p:cNvSpPr>
            <a:spLocks noGrp="1"/>
          </p:cNvSpPr>
          <p:nvPr>
            <p:ph type="ftr" sz="quarter" idx="11"/>
          </p:nvPr>
        </p:nvSpPr>
        <p:spPr/>
        <p:txBody>
          <a:bodyPr/>
          <a:lstStyle/>
          <a:p>
            <a:r>
              <a:rPr lang="en-US"/>
              <a:t>Copyright 2019 Community Service Society of New York. All rights reserved.</a:t>
            </a:r>
            <a:endParaRPr lang="en-US" dirty="0"/>
          </a:p>
        </p:txBody>
      </p:sp>
    </p:spTree>
    <p:extLst>
      <p:ext uri="{BB962C8B-B14F-4D97-AF65-F5344CB8AC3E}">
        <p14:creationId xmlns:p14="http://schemas.microsoft.com/office/powerpoint/2010/main" val="2862487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86BDF-DF83-4066-B1AF-300EE519D636}"/>
              </a:ext>
            </a:extLst>
          </p:cNvPr>
          <p:cNvSpPr>
            <a:spLocks noGrp="1"/>
          </p:cNvSpPr>
          <p:nvPr>
            <p:ph type="title"/>
          </p:nvPr>
        </p:nvSpPr>
        <p:spPr/>
        <p:txBody>
          <a:bodyPr>
            <a:normAutofit/>
          </a:bodyPr>
          <a:lstStyle/>
          <a:p>
            <a:r>
              <a:rPr lang="en-US" sz="3600" b="1" dirty="0">
                <a:latin typeface="Century Schoolbook" panose="02040604050505020304" pitchFamily="18" charset="0"/>
              </a:rPr>
              <a:t>Other CSS work:  </a:t>
            </a:r>
            <a:br>
              <a:rPr lang="en-US" sz="3600" b="1" dirty="0">
                <a:latin typeface="Century Schoolbook" panose="02040604050505020304" pitchFamily="18" charset="0"/>
              </a:rPr>
            </a:br>
            <a:r>
              <a:rPr lang="en-US" sz="3600" b="1" dirty="0">
                <a:latin typeface="Century Schoolbook" panose="02040604050505020304" pitchFamily="18" charset="0"/>
              </a:rPr>
              <a:t>Analyzing Policing Data (</a:t>
            </a:r>
            <a:r>
              <a:rPr lang="en-US" sz="3600" b="1" i="1" dirty="0">
                <a:latin typeface="Century Schoolbook" panose="02040604050505020304" pitchFamily="18" charset="0"/>
              </a:rPr>
              <a:t>cont</a:t>
            </a:r>
            <a:r>
              <a:rPr lang="en-US" sz="3600" b="1" dirty="0">
                <a:latin typeface="Century Schoolbook" panose="02040604050505020304" pitchFamily="18" charset="0"/>
              </a:rPr>
              <a:t>.)</a:t>
            </a:r>
            <a:endParaRPr lang="en-US" sz="3600" b="1" dirty="0"/>
          </a:p>
        </p:txBody>
      </p:sp>
      <p:sp>
        <p:nvSpPr>
          <p:cNvPr id="3" name="Content Placeholder 2">
            <a:extLst>
              <a:ext uri="{FF2B5EF4-FFF2-40B4-BE49-F238E27FC236}">
                <a16:creationId xmlns:a16="http://schemas.microsoft.com/office/drawing/2014/main" id="{805EEF89-BCF8-49B4-B7F9-DEC2F9B09A4B}"/>
              </a:ext>
            </a:extLst>
          </p:cNvPr>
          <p:cNvSpPr>
            <a:spLocks noGrp="1"/>
          </p:cNvSpPr>
          <p:nvPr>
            <p:ph idx="1"/>
          </p:nvPr>
        </p:nvSpPr>
        <p:spPr/>
        <p:txBody>
          <a:bodyPr/>
          <a:lstStyle/>
          <a:p>
            <a:r>
              <a:rPr lang="en-US" dirty="0">
                <a:latin typeface="Century Schoolbook" panose="02040604050505020304" pitchFamily="18" charset="0"/>
              </a:rPr>
              <a:t>Result:  “</a:t>
            </a:r>
            <a:r>
              <a:rPr lang="en-US" b="1" dirty="0">
                <a:latin typeface="Century Schoolbook" panose="02040604050505020304" pitchFamily="18" charset="0"/>
              </a:rPr>
              <a:t>The Crime of Being Short $2.75”</a:t>
            </a:r>
            <a:endParaRPr lang="en-US" dirty="0">
              <a:latin typeface="Century Schoolbook" panose="02040604050505020304" pitchFamily="18" charset="0"/>
            </a:endParaRPr>
          </a:p>
          <a:p>
            <a:pPr marL="0" indent="0">
              <a:buNone/>
            </a:pPr>
            <a:r>
              <a:rPr lang="en-US" dirty="0">
                <a:latin typeface="Century Schoolbook" panose="02040604050505020304" pitchFamily="18" charset="0"/>
              </a:rPr>
              <a:t>This publication spurred legislators to enact a law requiring the NYPD to report fare evasion policing data citywide, so our economist and research staff could determine whether Brooklyn patterns replicated across New York City</a:t>
            </a:r>
          </a:p>
          <a:p>
            <a:endParaRPr lang="en-US" dirty="0"/>
          </a:p>
        </p:txBody>
      </p:sp>
      <p:sp>
        <p:nvSpPr>
          <p:cNvPr id="4" name="Footer Placeholder 3">
            <a:extLst>
              <a:ext uri="{FF2B5EF4-FFF2-40B4-BE49-F238E27FC236}">
                <a16:creationId xmlns:a16="http://schemas.microsoft.com/office/drawing/2014/main" id="{6E65D051-8BBA-4E3A-B083-0F5CDF6B0839}"/>
              </a:ext>
            </a:extLst>
          </p:cNvPr>
          <p:cNvSpPr>
            <a:spLocks noGrp="1"/>
          </p:cNvSpPr>
          <p:nvPr>
            <p:ph type="ftr" sz="quarter" idx="11"/>
          </p:nvPr>
        </p:nvSpPr>
        <p:spPr/>
        <p:txBody>
          <a:bodyPr/>
          <a:lstStyle/>
          <a:p>
            <a:r>
              <a:rPr lang="en-US"/>
              <a:t>Copyright 2019 Community Service Society of New York. All rights reserved.</a:t>
            </a:r>
            <a:endParaRPr lang="en-US" dirty="0"/>
          </a:p>
        </p:txBody>
      </p:sp>
    </p:spTree>
    <p:extLst>
      <p:ext uri="{BB962C8B-B14F-4D97-AF65-F5344CB8AC3E}">
        <p14:creationId xmlns:p14="http://schemas.microsoft.com/office/powerpoint/2010/main" val="4055867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867EF-1977-4CC2-9DE7-FB4B7D665DF0}"/>
              </a:ext>
            </a:extLst>
          </p:cNvPr>
          <p:cNvSpPr>
            <a:spLocks noGrp="1"/>
          </p:cNvSpPr>
          <p:nvPr>
            <p:ph type="title"/>
          </p:nvPr>
        </p:nvSpPr>
        <p:spPr/>
        <p:txBody>
          <a:bodyPr>
            <a:normAutofit/>
          </a:bodyPr>
          <a:lstStyle/>
          <a:p>
            <a:r>
              <a:rPr lang="en-US" sz="3600" b="1" dirty="0">
                <a:latin typeface="Century Schoolbook" panose="02040604050505020304" pitchFamily="18" charset="0"/>
              </a:rPr>
              <a:t>Other CSS work:  </a:t>
            </a:r>
            <a:br>
              <a:rPr lang="en-US" sz="3600" b="1" dirty="0">
                <a:latin typeface="Century Schoolbook" panose="02040604050505020304" pitchFamily="18" charset="0"/>
              </a:rPr>
            </a:br>
            <a:r>
              <a:rPr lang="en-US" sz="3600" b="1" dirty="0">
                <a:latin typeface="Century Schoolbook" panose="02040604050505020304" pitchFamily="18" charset="0"/>
              </a:rPr>
              <a:t>Analyzing Policing Data (</a:t>
            </a:r>
            <a:r>
              <a:rPr lang="en-US" sz="3600" b="1" i="1" dirty="0">
                <a:latin typeface="Century Schoolbook" panose="02040604050505020304" pitchFamily="18" charset="0"/>
              </a:rPr>
              <a:t>cont</a:t>
            </a:r>
            <a:r>
              <a:rPr lang="en-US" sz="3600" b="1" dirty="0">
                <a:latin typeface="Century Schoolbook" panose="02040604050505020304" pitchFamily="18" charset="0"/>
              </a:rPr>
              <a:t>.)</a:t>
            </a:r>
            <a:endParaRPr lang="en-US" sz="3600" b="1" dirty="0"/>
          </a:p>
        </p:txBody>
      </p:sp>
      <p:pic>
        <p:nvPicPr>
          <p:cNvPr id="4" name="Content Placeholder 3">
            <a:extLst>
              <a:ext uri="{FF2B5EF4-FFF2-40B4-BE49-F238E27FC236}">
                <a16:creationId xmlns:a16="http://schemas.microsoft.com/office/drawing/2014/main" id="{EE70E79A-1B55-446B-BBDC-EC969E688FD9}"/>
              </a:ext>
            </a:extLst>
          </p:cNvPr>
          <p:cNvPicPr>
            <a:picLocks noGrp="1" noChangeAspect="1"/>
          </p:cNvPicPr>
          <p:nvPr>
            <p:ph idx="1"/>
          </p:nvPr>
        </p:nvPicPr>
        <p:blipFill rotWithShape="1">
          <a:blip r:embed="rId2"/>
          <a:srcRect r="3" b="13550"/>
          <a:stretch/>
        </p:blipFill>
        <p:spPr>
          <a:xfrm>
            <a:off x="4508326" y="2428357"/>
            <a:ext cx="3175348" cy="3566160"/>
          </a:xfrm>
          <a:prstGeom prst="rect">
            <a:avLst/>
          </a:prstGeom>
        </p:spPr>
      </p:pic>
      <p:sp>
        <p:nvSpPr>
          <p:cNvPr id="3" name="Footer Placeholder 2">
            <a:extLst>
              <a:ext uri="{FF2B5EF4-FFF2-40B4-BE49-F238E27FC236}">
                <a16:creationId xmlns:a16="http://schemas.microsoft.com/office/drawing/2014/main" id="{66D3AC75-9ED3-45F2-AD38-6DAFF4C7CBAF}"/>
              </a:ext>
            </a:extLst>
          </p:cNvPr>
          <p:cNvSpPr>
            <a:spLocks noGrp="1"/>
          </p:cNvSpPr>
          <p:nvPr>
            <p:ph type="ftr" sz="quarter" idx="11"/>
          </p:nvPr>
        </p:nvSpPr>
        <p:spPr/>
        <p:txBody>
          <a:bodyPr/>
          <a:lstStyle/>
          <a:p>
            <a:r>
              <a:rPr lang="en-US"/>
              <a:t>Copyright 2019 Community Service Society of New York. All rights reserved.</a:t>
            </a:r>
            <a:endParaRPr lang="en-US" dirty="0"/>
          </a:p>
        </p:txBody>
      </p:sp>
    </p:spTree>
    <p:extLst>
      <p:ext uri="{BB962C8B-B14F-4D97-AF65-F5344CB8AC3E}">
        <p14:creationId xmlns:p14="http://schemas.microsoft.com/office/powerpoint/2010/main" val="721187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B75D-7E77-45A4-8191-29914542F1BD}"/>
              </a:ext>
            </a:extLst>
          </p:cNvPr>
          <p:cNvSpPr>
            <a:spLocks noGrp="1"/>
          </p:cNvSpPr>
          <p:nvPr>
            <p:ph type="title"/>
          </p:nvPr>
        </p:nvSpPr>
        <p:spPr/>
        <p:txBody>
          <a:bodyPr>
            <a:normAutofit/>
          </a:bodyPr>
          <a:lstStyle/>
          <a:p>
            <a:r>
              <a:rPr lang="en-US" sz="3600" b="1" dirty="0">
                <a:latin typeface="Century Schoolbook" panose="02040604050505020304" pitchFamily="18" charset="0"/>
              </a:rPr>
              <a:t>Other CSS work:  </a:t>
            </a:r>
            <a:br>
              <a:rPr lang="en-US" sz="3600" b="1" dirty="0">
                <a:latin typeface="Century Schoolbook" panose="02040604050505020304" pitchFamily="18" charset="0"/>
              </a:rPr>
            </a:br>
            <a:r>
              <a:rPr lang="en-US" sz="3600" b="1" dirty="0">
                <a:latin typeface="Century Schoolbook" panose="02040604050505020304" pitchFamily="18" charset="0"/>
              </a:rPr>
              <a:t>Analyzing Policing Data (</a:t>
            </a:r>
            <a:r>
              <a:rPr lang="en-US" sz="3600" b="1" i="1" dirty="0">
                <a:latin typeface="Century Schoolbook" panose="02040604050505020304" pitchFamily="18" charset="0"/>
              </a:rPr>
              <a:t>cont</a:t>
            </a:r>
            <a:r>
              <a:rPr lang="en-US" sz="3600" b="1" dirty="0">
                <a:latin typeface="Century Schoolbook" panose="02040604050505020304" pitchFamily="18" charset="0"/>
              </a:rPr>
              <a:t>.)</a:t>
            </a:r>
            <a:endParaRPr lang="en-US" sz="3600" b="1" dirty="0"/>
          </a:p>
        </p:txBody>
      </p:sp>
      <p:sp>
        <p:nvSpPr>
          <p:cNvPr id="3" name="Content Placeholder 2">
            <a:extLst>
              <a:ext uri="{FF2B5EF4-FFF2-40B4-BE49-F238E27FC236}">
                <a16:creationId xmlns:a16="http://schemas.microsoft.com/office/drawing/2014/main" id="{FBAE2209-B77E-47AC-8CCA-AB283C3F6A28}"/>
              </a:ext>
            </a:extLst>
          </p:cNvPr>
          <p:cNvSpPr>
            <a:spLocks noGrp="1"/>
          </p:cNvSpPr>
          <p:nvPr>
            <p:ph idx="1"/>
          </p:nvPr>
        </p:nvSpPr>
        <p:spPr/>
        <p:txBody>
          <a:bodyPr>
            <a:noAutofit/>
          </a:bodyPr>
          <a:lstStyle/>
          <a:p>
            <a:r>
              <a:rPr lang="en-US" dirty="0">
                <a:latin typeface="Century Schoolbook" panose="02040604050505020304" pitchFamily="18" charset="0"/>
              </a:rPr>
              <a:t>CSS researchers also analyzed stop and frisk data to see how the practice of stop and frisk used by the NYPD has changed in recent years to find that while the numbers are down, the application of the tactic is still troubling</a:t>
            </a:r>
            <a:endParaRPr lang="en-US" dirty="0"/>
          </a:p>
        </p:txBody>
      </p:sp>
      <p:sp>
        <p:nvSpPr>
          <p:cNvPr id="4" name="Footer Placeholder 3">
            <a:extLst>
              <a:ext uri="{FF2B5EF4-FFF2-40B4-BE49-F238E27FC236}">
                <a16:creationId xmlns:a16="http://schemas.microsoft.com/office/drawing/2014/main" id="{0AB77F01-B4AA-44A3-8E93-C6BB72BB788C}"/>
              </a:ext>
            </a:extLst>
          </p:cNvPr>
          <p:cNvSpPr>
            <a:spLocks noGrp="1"/>
          </p:cNvSpPr>
          <p:nvPr>
            <p:ph type="ftr" sz="quarter" idx="11"/>
          </p:nvPr>
        </p:nvSpPr>
        <p:spPr/>
        <p:txBody>
          <a:bodyPr/>
          <a:lstStyle/>
          <a:p>
            <a:r>
              <a:rPr lang="en-US"/>
              <a:t>Copyright 2019 Community Service Society of New York. All rights reserved.</a:t>
            </a:r>
            <a:endParaRPr lang="en-US" dirty="0"/>
          </a:p>
        </p:txBody>
      </p:sp>
    </p:spTree>
    <p:extLst>
      <p:ext uri="{BB962C8B-B14F-4D97-AF65-F5344CB8AC3E}">
        <p14:creationId xmlns:p14="http://schemas.microsoft.com/office/powerpoint/2010/main" val="1031871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3DF9C-0627-48AF-A112-AF7B66385D03}"/>
              </a:ext>
            </a:extLst>
          </p:cNvPr>
          <p:cNvSpPr>
            <a:spLocks noGrp="1"/>
          </p:cNvSpPr>
          <p:nvPr>
            <p:ph type="title"/>
          </p:nvPr>
        </p:nvSpPr>
        <p:spPr/>
        <p:txBody>
          <a:bodyPr>
            <a:normAutofit/>
          </a:bodyPr>
          <a:lstStyle/>
          <a:p>
            <a:r>
              <a:rPr lang="en-US" sz="3600" b="1" dirty="0">
                <a:latin typeface="Century Schoolbook" panose="02040604050505020304" pitchFamily="18" charset="0"/>
              </a:rPr>
              <a:t>Other CSS work:  </a:t>
            </a:r>
            <a:br>
              <a:rPr lang="en-US" sz="3600" b="1" dirty="0">
                <a:latin typeface="Century Schoolbook" panose="02040604050505020304" pitchFamily="18" charset="0"/>
              </a:rPr>
            </a:br>
            <a:r>
              <a:rPr lang="en-US" sz="3600" b="1" dirty="0">
                <a:latin typeface="Century Schoolbook" panose="02040604050505020304" pitchFamily="18" charset="0"/>
              </a:rPr>
              <a:t>Analyzing Policing Data (</a:t>
            </a:r>
            <a:r>
              <a:rPr lang="en-US" sz="3600" b="1" i="1" dirty="0">
                <a:latin typeface="Century Schoolbook" panose="02040604050505020304" pitchFamily="18" charset="0"/>
              </a:rPr>
              <a:t>cont</a:t>
            </a:r>
            <a:r>
              <a:rPr lang="en-US" sz="3600" b="1" dirty="0">
                <a:latin typeface="Century Schoolbook" panose="02040604050505020304" pitchFamily="18" charset="0"/>
              </a:rPr>
              <a:t>.)</a:t>
            </a:r>
            <a:endParaRPr lang="en-US" sz="3600" b="1" dirty="0"/>
          </a:p>
        </p:txBody>
      </p:sp>
      <p:pic>
        <p:nvPicPr>
          <p:cNvPr id="4" name="Content Placeholder 3">
            <a:extLst>
              <a:ext uri="{FF2B5EF4-FFF2-40B4-BE49-F238E27FC236}">
                <a16:creationId xmlns:a16="http://schemas.microsoft.com/office/drawing/2014/main" id="{77849665-F249-42E7-91B5-5AA4C07445D7}"/>
              </a:ext>
            </a:extLst>
          </p:cNvPr>
          <p:cNvPicPr>
            <a:picLocks noGrp="1" noChangeAspect="1"/>
          </p:cNvPicPr>
          <p:nvPr>
            <p:ph idx="1"/>
          </p:nvPr>
        </p:nvPicPr>
        <p:blipFill rotWithShape="1">
          <a:blip r:embed="rId2"/>
          <a:srcRect r="4936" b="3"/>
          <a:stretch/>
        </p:blipFill>
        <p:spPr>
          <a:xfrm>
            <a:off x="4718965" y="2482817"/>
            <a:ext cx="2754070" cy="3749040"/>
          </a:xfrm>
          <a:prstGeom prst="rect">
            <a:avLst/>
          </a:prstGeom>
          <a:effectLst/>
        </p:spPr>
      </p:pic>
      <p:sp>
        <p:nvSpPr>
          <p:cNvPr id="3" name="Footer Placeholder 2">
            <a:extLst>
              <a:ext uri="{FF2B5EF4-FFF2-40B4-BE49-F238E27FC236}">
                <a16:creationId xmlns:a16="http://schemas.microsoft.com/office/drawing/2014/main" id="{6C90469A-E5BD-489F-B8B5-6D0CF4D5ED29}"/>
              </a:ext>
            </a:extLst>
          </p:cNvPr>
          <p:cNvSpPr>
            <a:spLocks noGrp="1"/>
          </p:cNvSpPr>
          <p:nvPr>
            <p:ph type="ftr" sz="quarter" idx="11"/>
          </p:nvPr>
        </p:nvSpPr>
        <p:spPr/>
        <p:txBody>
          <a:bodyPr/>
          <a:lstStyle/>
          <a:p>
            <a:r>
              <a:rPr lang="en-US"/>
              <a:t>Copyright 2019 Community Service Society of New York. All rights reserved.</a:t>
            </a:r>
            <a:endParaRPr lang="en-US" dirty="0"/>
          </a:p>
        </p:txBody>
      </p:sp>
    </p:spTree>
    <p:extLst>
      <p:ext uri="{BB962C8B-B14F-4D97-AF65-F5344CB8AC3E}">
        <p14:creationId xmlns:p14="http://schemas.microsoft.com/office/powerpoint/2010/main" val="400097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838EF-3819-420E-8D91-7D29164CB760}"/>
              </a:ext>
            </a:extLst>
          </p:cNvPr>
          <p:cNvSpPr>
            <a:spLocks noGrp="1"/>
          </p:cNvSpPr>
          <p:nvPr>
            <p:ph type="title"/>
          </p:nvPr>
        </p:nvSpPr>
        <p:spPr/>
        <p:txBody>
          <a:bodyPr>
            <a:normAutofit/>
          </a:bodyPr>
          <a:lstStyle/>
          <a:p>
            <a:r>
              <a:rPr lang="en-US" sz="3600" b="1" dirty="0">
                <a:latin typeface="Century Schoolbook" panose="02040604050505020304" pitchFamily="18" charset="0"/>
              </a:rPr>
              <a:t>Criminal Justice Reform at the </a:t>
            </a:r>
            <a:br>
              <a:rPr lang="en-US" sz="3600" b="1" dirty="0">
                <a:latin typeface="Century Schoolbook" panose="02040604050505020304" pitchFamily="18" charset="0"/>
              </a:rPr>
            </a:br>
            <a:r>
              <a:rPr lang="en-US" sz="3600" b="1" dirty="0">
                <a:latin typeface="Century Schoolbook" panose="02040604050505020304" pitchFamily="18" charset="0"/>
              </a:rPr>
              <a:t>New York State Level </a:t>
            </a:r>
          </a:p>
        </p:txBody>
      </p:sp>
      <p:sp>
        <p:nvSpPr>
          <p:cNvPr id="3" name="Content Placeholder 2">
            <a:extLst>
              <a:ext uri="{FF2B5EF4-FFF2-40B4-BE49-F238E27FC236}">
                <a16:creationId xmlns:a16="http://schemas.microsoft.com/office/drawing/2014/main" id="{77752FB3-F653-400B-A322-E38371FB5147}"/>
              </a:ext>
            </a:extLst>
          </p:cNvPr>
          <p:cNvSpPr>
            <a:spLocks noGrp="1"/>
          </p:cNvSpPr>
          <p:nvPr>
            <p:ph idx="1"/>
          </p:nvPr>
        </p:nvSpPr>
        <p:spPr/>
        <p:txBody>
          <a:bodyPr>
            <a:normAutofit fontScale="92500" lnSpcReduction="10000"/>
          </a:bodyPr>
          <a:lstStyle/>
          <a:p>
            <a:r>
              <a:rPr lang="en-US" b="1" dirty="0">
                <a:latin typeface="Century Schoolbook" panose="02040604050505020304" pitchFamily="18" charset="0"/>
              </a:rPr>
              <a:t>Bail</a:t>
            </a:r>
            <a:r>
              <a:rPr lang="en-US" dirty="0">
                <a:latin typeface="Century Schoolbook" panose="02040604050505020304" pitchFamily="18" charset="0"/>
              </a:rPr>
              <a:t>: proposed legislation to end cash bail; require other forms of bail</a:t>
            </a:r>
          </a:p>
          <a:p>
            <a:r>
              <a:rPr lang="en-US" b="1" dirty="0">
                <a:latin typeface="Century Schoolbook" panose="02040604050505020304" pitchFamily="18" charset="0"/>
              </a:rPr>
              <a:t>Discovery</a:t>
            </a:r>
            <a:r>
              <a:rPr lang="en-US" dirty="0">
                <a:latin typeface="Century Schoolbook" panose="02040604050505020304" pitchFamily="18" charset="0"/>
              </a:rPr>
              <a:t>: proposed legislation to end the “blindfold law” that allows prosecutors to hold back vital documents and information until the eve of trial (or after)</a:t>
            </a:r>
          </a:p>
          <a:p>
            <a:r>
              <a:rPr lang="en-US" b="1" dirty="0">
                <a:latin typeface="Century Schoolbook" panose="02040604050505020304" pitchFamily="18" charset="0"/>
              </a:rPr>
              <a:t>Speedy trial</a:t>
            </a:r>
            <a:r>
              <a:rPr lang="en-US" dirty="0">
                <a:latin typeface="Century Schoolbook" panose="02040604050505020304" pitchFamily="18" charset="0"/>
              </a:rPr>
              <a:t>: proposed legislation to avoid perceived prosecutor abuse of existing system</a:t>
            </a:r>
          </a:p>
          <a:p>
            <a:r>
              <a:rPr lang="en-US" b="1" dirty="0">
                <a:latin typeface="Century Schoolbook" panose="02040604050505020304" pitchFamily="18" charset="0"/>
              </a:rPr>
              <a:t>Arrest information</a:t>
            </a:r>
            <a:r>
              <a:rPr lang="en-US" dirty="0">
                <a:latin typeface="Century Schoolbook" panose="02040604050505020304" pitchFamily="18" charset="0"/>
              </a:rPr>
              <a:t>: Governor proposes to prohibit broad dissemination of mugshots and arrest data, incl. charges that were not substantiated</a:t>
            </a:r>
          </a:p>
        </p:txBody>
      </p:sp>
      <p:sp>
        <p:nvSpPr>
          <p:cNvPr id="4" name="Footer Placeholder 3">
            <a:extLst>
              <a:ext uri="{FF2B5EF4-FFF2-40B4-BE49-F238E27FC236}">
                <a16:creationId xmlns:a16="http://schemas.microsoft.com/office/drawing/2014/main" id="{97A5A633-0417-41AF-8114-E895C753E38C}"/>
              </a:ext>
            </a:extLst>
          </p:cNvPr>
          <p:cNvSpPr>
            <a:spLocks noGrp="1"/>
          </p:cNvSpPr>
          <p:nvPr>
            <p:ph type="ftr" sz="quarter" idx="11"/>
          </p:nvPr>
        </p:nvSpPr>
        <p:spPr/>
        <p:txBody>
          <a:bodyPr/>
          <a:lstStyle/>
          <a:p>
            <a:r>
              <a:rPr lang="en-US"/>
              <a:t>Copyright 2019 Community Service Society of New York. All rights reserved.</a:t>
            </a:r>
            <a:endParaRPr lang="en-US" dirty="0"/>
          </a:p>
        </p:txBody>
      </p:sp>
    </p:spTree>
    <p:extLst>
      <p:ext uri="{BB962C8B-B14F-4D97-AF65-F5344CB8AC3E}">
        <p14:creationId xmlns:p14="http://schemas.microsoft.com/office/powerpoint/2010/main" val="114769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27085-9DFC-4AFA-B0EE-5480943A6024}"/>
              </a:ext>
            </a:extLst>
          </p:cNvPr>
          <p:cNvSpPr>
            <a:spLocks noGrp="1"/>
          </p:cNvSpPr>
          <p:nvPr>
            <p:ph type="title"/>
          </p:nvPr>
        </p:nvSpPr>
        <p:spPr/>
        <p:txBody>
          <a:bodyPr>
            <a:normAutofit/>
          </a:bodyPr>
          <a:lstStyle/>
          <a:p>
            <a:r>
              <a:rPr lang="en-US" sz="3600" b="1" dirty="0">
                <a:latin typeface="Century Schoolbook" panose="02040604050505020304" pitchFamily="18" charset="0"/>
              </a:rPr>
              <a:t>Criminal Justice Reform at the Federal Level: First Step Act</a:t>
            </a:r>
          </a:p>
        </p:txBody>
      </p:sp>
      <p:sp>
        <p:nvSpPr>
          <p:cNvPr id="3" name="Content Placeholder 2">
            <a:extLst>
              <a:ext uri="{FF2B5EF4-FFF2-40B4-BE49-F238E27FC236}">
                <a16:creationId xmlns:a16="http://schemas.microsoft.com/office/drawing/2014/main" id="{9B43F59C-A207-437C-A2AE-5BE6859682FB}"/>
              </a:ext>
            </a:extLst>
          </p:cNvPr>
          <p:cNvSpPr>
            <a:spLocks noGrp="1"/>
          </p:cNvSpPr>
          <p:nvPr>
            <p:ph idx="1"/>
          </p:nvPr>
        </p:nvSpPr>
        <p:spPr/>
        <p:txBody>
          <a:bodyPr/>
          <a:lstStyle/>
          <a:p>
            <a:r>
              <a:rPr lang="en-US" dirty="0">
                <a:latin typeface="Century Schoolbook" panose="02040604050505020304" pitchFamily="18" charset="0"/>
              </a:rPr>
              <a:t>Landmark federal legislation passed in 2018. First bi-partisan effort in recent memory to affect sentencing and reentry</a:t>
            </a:r>
          </a:p>
          <a:p>
            <a:r>
              <a:rPr lang="en-US" b="1" dirty="0">
                <a:latin typeface="Century Schoolbook" panose="02040604050505020304" pitchFamily="18" charset="0"/>
              </a:rPr>
              <a:t>Sentencing</a:t>
            </a:r>
            <a:r>
              <a:rPr lang="en-US" dirty="0">
                <a:latin typeface="Century Schoolbook" panose="02040604050505020304" pitchFamily="18" charset="0"/>
              </a:rPr>
              <a:t>: </a:t>
            </a:r>
          </a:p>
          <a:p>
            <a:pPr lvl="1"/>
            <a:r>
              <a:rPr lang="en-US" dirty="0">
                <a:latin typeface="Century Schoolbook" panose="02040604050505020304" pitchFamily="18" charset="0"/>
              </a:rPr>
              <a:t>shortens mandatory minimum sentences for nonviolent drug offenses</a:t>
            </a:r>
          </a:p>
          <a:p>
            <a:pPr lvl="1"/>
            <a:r>
              <a:rPr lang="en-US" dirty="0">
                <a:latin typeface="Century Schoolbook" panose="02040604050505020304" pitchFamily="18" charset="0"/>
              </a:rPr>
              <a:t>eases “three strikes” rule — which currently imposes a life sentence for three or more convictions — and issues a 25-year sentence instead</a:t>
            </a:r>
          </a:p>
          <a:p>
            <a:pPr lvl="1"/>
            <a:r>
              <a:rPr lang="en-US" dirty="0">
                <a:latin typeface="Century Schoolbook" panose="02040604050505020304" pitchFamily="18" charset="0"/>
              </a:rPr>
              <a:t>expands the “drug safety-valve,” giving judges more discretion to deviate from mandatory minimums when sentencing for nonviolent drug offenses</a:t>
            </a:r>
          </a:p>
        </p:txBody>
      </p:sp>
      <p:sp>
        <p:nvSpPr>
          <p:cNvPr id="4" name="Footer Placeholder 3">
            <a:extLst>
              <a:ext uri="{FF2B5EF4-FFF2-40B4-BE49-F238E27FC236}">
                <a16:creationId xmlns:a16="http://schemas.microsoft.com/office/drawing/2014/main" id="{CB9828AB-67F6-48AD-96BD-EEB211B4CBEF}"/>
              </a:ext>
            </a:extLst>
          </p:cNvPr>
          <p:cNvSpPr>
            <a:spLocks noGrp="1"/>
          </p:cNvSpPr>
          <p:nvPr>
            <p:ph type="ftr" sz="quarter" idx="11"/>
          </p:nvPr>
        </p:nvSpPr>
        <p:spPr/>
        <p:txBody>
          <a:bodyPr/>
          <a:lstStyle/>
          <a:p>
            <a:r>
              <a:rPr lang="en-US"/>
              <a:t>Copyright 2019 Community Service Society of New York. All rights reserved.</a:t>
            </a:r>
            <a:endParaRPr lang="en-US" dirty="0"/>
          </a:p>
        </p:txBody>
      </p:sp>
    </p:spTree>
    <p:extLst>
      <p:ext uri="{BB962C8B-B14F-4D97-AF65-F5344CB8AC3E}">
        <p14:creationId xmlns:p14="http://schemas.microsoft.com/office/powerpoint/2010/main" val="496637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63793-CFAB-40BC-B6E8-6F3C8F18802B}"/>
              </a:ext>
            </a:extLst>
          </p:cNvPr>
          <p:cNvSpPr>
            <a:spLocks noGrp="1"/>
          </p:cNvSpPr>
          <p:nvPr>
            <p:ph type="title"/>
          </p:nvPr>
        </p:nvSpPr>
        <p:spPr/>
        <p:txBody>
          <a:bodyPr>
            <a:normAutofit/>
          </a:bodyPr>
          <a:lstStyle/>
          <a:p>
            <a:r>
              <a:rPr lang="en-US" sz="3600" b="1" dirty="0">
                <a:latin typeface="Century Schoolbook" panose="02040604050505020304" pitchFamily="18" charset="0"/>
              </a:rPr>
              <a:t>Criminal Justice Reform at the </a:t>
            </a:r>
            <a:br>
              <a:rPr lang="en-US" sz="3600" b="1" dirty="0">
                <a:latin typeface="Century Schoolbook" panose="02040604050505020304" pitchFamily="18" charset="0"/>
              </a:rPr>
            </a:br>
            <a:r>
              <a:rPr lang="en-US" sz="3600" b="1" dirty="0">
                <a:latin typeface="Century Schoolbook" panose="02040604050505020304" pitchFamily="18" charset="0"/>
              </a:rPr>
              <a:t>Federal Level: First Step Act (</a:t>
            </a:r>
            <a:r>
              <a:rPr lang="en-US" sz="3600" b="1" i="1" dirty="0">
                <a:latin typeface="Century Schoolbook" panose="02040604050505020304" pitchFamily="18" charset="0"/>
              </a:rPr>
              <a:t>cont</a:t>
            </a:r>
            <a:r>
              <a:rPr lang="en-US" sz="3600" b="1" dirty="0">
                <a:latin typeface="Century Schoolbook" panose="02040604050505020304" pitchFamily="18" charset="0"/>
              </a:rPr>
              <a:t>.)</a:t>
            </a:r>
            <a:endParaRPr lang="en-US" sz="3600" dirty="0"/>
          </a:p>
        </p:txBody>
      </p:sp>
      <p:sp>
        <p:nvSpPr>
          <p:cNvPr id="3" name="Content Placeholder 2">
            <a:extLst>
              <a:ext uri="{FF2B5EF4-FFF2-40B4-BE49-F238E27FC236}">
                <a16:creationId xmlns:a16="http://schemas.microsoft.com/office/drawing/2014/main" id="{D4ADE534-344F-45C7-BE50-ABF43F9146E6}"/>
              </a:ext>
            </a:extLst>
          </p:cNvPr>
          <p:cNvSpPr>
            <a:spLocks noGrp="1"/>
          </p:cNvSpPr>
          <p:nvPr>
            <p:ph idx="1"/>
          </p:nvPr>
        </p:nvSpPr>
        <p:spPr/>
        <p:txBody>
          <a:bodyPr>
            <a:normAutofit fontScale="77500" lnSpcReduction="20000"/>
          </a:bodyPr>
          <a:lstStyle/>
          <a:p>
            <a:r>
              <a:rPr lang="en-US" dirty="0">
                <a:latin typeface="Century Schoolbook" panose="02040604050505020304" pitchFamily="18" charset="0"/>
              </a:rPr>
              <a:t>makes the </a:t>
            </a:r>
            <a:r>
              <a:rPr lang="en-US" b="1" dirty="0">
                <a:latin typeface="Century Schoolbook" panose="02040604050505020304" pitchFamily="18" charset="0"/>
              </a:rPr>
              <a:t>Fair Sentencing Act</a:t>
            </a:r>
            <a:r>
              <a:rPr lang="en-US" dirty="0">
                <a:latin typeface="Century Schoolbook" panose="02040604050505020304" pitchFamily="18" charset="0"/>
              </a:rPr>
              <a:t>, which helped reduce sentencing disparities between crack and powder cocaine crimes, retroactive. This should assist approx. 3,000 people who were sentenced before 2010, when the Act went into effect</a:t>
            </a:r>
          </a:p>
          <a:p>
            <a:r>
              <a:rPr lang="en-US" dirty="0">
                <a:latin typeface="Century Schoolbook" panose="02040604050505020304" pitchFamily="18" charset="0"/>
              </a:rPr>
              <a:t>provides potential custodial sentence credit for good behavior (but must serve this time in halfway house or via home confinement)</a:t>
            </a:r>
          </a:p>
          <a:p>
            <a:r>
              <a:rPr lang="en-US" b="1" dirty="0">
                <a:latin typeface="Century Schoolbook" panose="02040604050505020304" pitchFamily="18" charset="0"/>
              </a:rPr>
              <a:t>Reentry</a:t>
            </a:r>
            <a:r>
              <a:rPr lang="en-US" dirty="0">
                <a:latin typeface="Century Schoolbook" panose="02040604050505020304" pitchFamily="18" charset="0"/>
              </a:rPr>
              <a:t>: requires federal prisons to offer programs aimed at reducing recidivism to those deemed at minimum or low risk of recidivism (using risk assessment instrument)</a:t>
            </a:r>
          </a:p>
          <a:p>
            <a:pPr marL="0" indent="0">
              <a:buNone/>
            </a:pPr>
            <a:r>
              <a:rPr lang="en-US" b="1" dirty="0">
                <a:latin typeface="Century Schoolbook" panose="02040604050505020304" pitchFamily="18" charset="0"/>
              </a:rPr>
              <a:t>Criticisms</a:t>
            </a:r>
            <a:r>
              <a:rPr lang="en-US" dirty="0">
                <a:latin typeface="Century Schoolbook" panose="02040604050505020304" pitchFamily="18" charset="0"/>
              </a:rPr>
              <a:t>: affects few federal prisoners; introduces controversial algorithms to reentry calculus (risk and needs assessment tool) that are not validated and rely on past data reflecting discriminatory prosecution; ties eligibility to risk category – and no opportunity to challenge it</a:t>
            </a:r>
          </a:p>
        </p:txBody>
      </p:sp>
      <p:sp>
        <p:nvSpPr>
          <p:cNvPr id="4" name="Footer Placeholder 3">
            <a:extLst>
              <a:ext uri="{FF2B5EF4-FFF2-40B4-BE49-F238E27FC236}">
                <a16:creationId xmlns:a16="http://schemas.microsoft.com/office/drawing/2014/main" id="{42A30198-F821-4EB4-AC8C-72CCC764D471}"/>
              </a:ext>
            </a:extLst>
          </p:cNvPr>
          <p:cNvSpPr>
            <a:spLocks noGrp="1"/>
          </p:cNvSpPr>
          <p:nvPr>
            <p:ph type="ftr" sz="quarter" idx="11"/>
          </p:nvPr>
        </p:nvSpPr>
        <p:spPr/>
        <p:txBody>
          <a:bodyPr/>
          <a:lstStyle/>
          <a:p>
            <a:r>
              <a:rPr lang="en-US"/>
              <a:t>Copyright 2019 Community Service Society of New York. All rights reserved.</a:t>
            </a:r>
            <a:endParaRPr lang="en-US" dirty="0"/>
          </a:p>
        </p:txBody>
      </p:sp>
    </p:spTree>
    <p:extLst>
      <p:ext uri="{BB962C8B-B14F-4D97-AF65-F5344CB8AC3E}">
        <p14:creationId xmlns:p14="http://schemas.microsoft.com/office/powerpoint/2010/main" val="3748545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82936-CFB6-4AC0-A33A-99FFF79F905B}"/>
              </a:ext>
            </a:extLst>
          </p:cNvPr>
          <p:cNvSpPr>
            <a:spLocks noGrp="1"/>
          </p:cNvSpPr>
          <p:nvPr>
            <p:ph type="title"/>
          </p:nvPr>
        </p:nvSpPr>
        <p:spPr/>
        <p:txBody>
          <a:bodyPr/>
          <a:lstStyle/>
          <a:p>
            <a:r>
              <a:rPr lang="en-US" b="1" dirty="0">
                <a:latin typeface="Century Schoolbook" panose="02040604050505020304" pitchFamily="18" charset="0"/>
              </a:rPr>
              <a:t>Conclusion</a:t>
            </a:r>
          </a:p>
        </p:txBody>
      </p:sp>
      <p:sp>
        <p:nvSpPr>
          <p:cNvPr id="3" name="Content Placeholder 2">
            <a:extLst>
              <a:ext uri="{FF2B5EF4-FFF2-40B4-BE49-F238E27FC236}">
                <a16:creationId xmlns:a16="http://schemas.microsoft.com/office/drawing/2014/main" id="{E6B7EA64-65A4-41BF-8079-817979EDC5A1}"/>
              </a:ext>
            </a:extLst>
          </p:cNvPr>
          <p:cNvSpPr>
            <a:spLocks noGrp="1"/>
          </p:cNvSpPr>
          <p:nvPr>
            <p:ph idx="1"/>
          </p:nvPr>
        </p:nvSpPr>
        <p:spPr/>
        <p:txBody>
          <a:bodyPr>
            <a:normAutofit/>
          </a:bodyPr>
          <a:lstStyle/>
          <a:p>
            <a:r>
              <a:rPr lang="en-US" dirty="0">
                <a:latin typeface="Century Schoolbook" panose="02040604050505020304" pitchFamily="18" charset="0"/>
              </a:rPr>
              <a:t>CSS is fully involved in the movement toward full participation for all New Yorkers with conviction histories </a:t>
            </a:r>
          </a:p>
          <a:p>
            <a:r>
              <a:rPr lang="en-US" dirty="0">
                <a:latin typeface="Century Schoolbook" panose="02040604050505020304" pitchFamily="18" charset="0"/>
              </a:rPr>
              <a:t>No one of us has a lock on the answers, or even the questions; coalition work informed by affected individuals’ experiences is essential </a:t>
            </a:r>
          </a:p>
          <a:p>
            <a:r>
              <a:rPr lang="en-US" dirty="0">
                <a:latin typeface="Century Schoolbook" panose="02040604050505020304" pitchFamily="18" charset="0"/>
              </a:rPr>
              <a:t>No one medium or modus operandi is sufficient  </a:t>
            </a:r>
          </a:p>
          <a:p>
            <a:pPr marL="0" indent="0" algn="ctr">
              <a:buNone/>
            </a:pPr>
            <a:r>
              <a:rPr lang="en-US" dirty="0"/>
              <a:t> </a:t>
            </a:r>
          </a:p>
        </p:txBody>
      </p:sp>
      <p:sp>
        <p:nvSpPr>
          <p:cNvPr id="4" name="Footer Placeholder 3">
            <a:extLst>
              <a:ext uri="{FF2B5EF4-FFF2-40B4-BE49-F238E27FC236}">
                <a16:creationId xmlns:a16="http://schemas.microsoft.com/office/drawing/2014/main" id="{986AD244-9D78-4EB1-A7A7-B49653D0B46F}"/>
              </a:ext>
            </a:extLst>
          </p:cNvPr>
          <p:cNvSpPr>
            <a:spLocks noGrp="1"/>
          </p:cNvSpPr>
          <p:nvPr>
            <p:ph type="ftr" sz="quarter" idx="11"/>
          </p:nvPr>
        </p:nvSpPr>
        <p:spPr/>
        <p:txBody>
          <a:bodyPr/>
          <a:lstStyle/>
          <a:p>
            <a:r>
              <a:rPr lang="en-US"/>
              <a:t>Copyright 2019 Community Service Society of New York. All rights reserved.</a:t>
            </a:r>
            <a:endParaRPr lang="en-US" dirty="0"/>
          </a:p>
        </p:txBody>
      </p:sp>
    </p:spTree>
    <p:extLst>
      <p:ext uri="{BB962C8B-B14F-4D97-AF65-F5344CB8AC3E}">
        <p14:creationId xmlns:p14="http://schemas.microsoft.com/office/powerpoint/2010/main" val="4213286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71F4-6A97-423E-BABF-557443CBA482}"/>
              </a:ext>
            </a:extLst>
          </p:cNvPr>
          <p:cNvSpPr>
            <a:spLocks noGrp="1"/>
          </p:cNvSpPr>
          <p:nvPr>
            <p:ph type="title"/>
          </p:nvPr>
        </p:nvSpPr>
        <p:spPr/>
        <p:txBody>
          <a:bodyPr/>
          <a:lstStyle/>
          <a:p>
            <a:r>
              <a:rPr lang="en-US" b="1" dirty="0">
                <a:latin typeface="Century Schoolbook" panose="02040604050505020304" pitchFamily="18" charset="0"/>
              </a:rPr>
              <a:t>THANK YOU!</a:t>
            </a:r>
          </a:p>
        </p:txBody>
      </p:sp>
      <p:sp>
        <p:nvSpPr>
          <p:cNvPr id="3" name="Content Placeholder 2">
            <a:extLst>
              <a:ext uri="{FF2B5EF4-FFF2-40B4-BE49-F238E27FC236}">
                <a16:creationId xmlns:a16="http://schemas.microsoft.com/office/drawing/2014/main" id="{70393345-C8E9-4C56-B632-46AA8B6E1921}"/>
              </a:ext>
            </a:extLst>
          </p:cNvPr>
          <p:cNvSpPr>
            <a:spLocks noGrp="1"/>
          </p:cNvSpPr>
          <p:nvPr>
            <p:ph idx="1"/>
          </p:nvPr>
        </p:nvSpPr>
        <p:spPr>
          <a:xfrm>
            <a:off x="1295401" y="2551289"/>
            <a:ext cx="9601196" cy="3318936"/>
          </a:xfrm>
        </p:spPr>
        <p:txBody>
          <a:bodyPr>
            <a:normAutofit/>
          </a:bodyPr>
          <a:lstStyle/>
          <a:p>
            <a:pPr marL="0" indent="0" algn="ctr">
              <a:buNone/>
            </a:pPr>
            <a:r>
              <a:rPr lang="en-US" dirty="0">
                <a:latin typeface="Century Schoolbook" panose="02040604050505020304" pitchFamily="18" charset="0"/>
              </a:rPr>
              <a:t>Judy Whiting</a:t>
            </a:r>
          </a:p>
          <a:p>
            <a:pPr marL="0" indent="0" algn="ctr">
              <a:buNone/>
            </a:pPr>
            <a:r>
              <a:rPr lang="en-US" dirty="0">
                <a:latin typeface="Century Schoolbook" panose="02040604050505020304" pitchFamily="18" charset="0"/>
              </a:rPr>
              <a:t>General Counsel, Community Service Society of New York</a:t>
            </a:r>
          </a:p>
          <a:p>
            <a:pPr marL="0" indent="0" algn="ctr">
              <a:buNone/>
            </a:pPr>
            <a:r>
              <a:rPr lang="en-US" dirty="0">
                <a:latin typeface="Century Schoolbook" panose="02040604050505020304" pitchFamily="18" charset="0"/>
              </a:rPr>
              <a:t>(212) 624-5323</a:t>
            </a:r>
          </a:p>
          <a:p>
            <a:pPr marL="0" indent="0" algn="ctr">
              <a:buNone/>
            </a:pPr>
            <a:r>
              <a:rPr lang="en-US" dirty="0">
                <a:latin typeface="Century Schoolbook" panose="02040604050505020304" pitchFamily="18" charset="0"/>
              </a:rPr>
              <a:t>jwhiting@cssny.org</a:t>
            </a:r>
            <a:endParaRPr lang="en-US" dirty="0"/>
          </a:p>
        </p:txBody>
      </p:sp>
      <p:pic>
        <p:nvPicPr>
          <p:cNvPr id="5" name="Picture 4">
            <a:extLst>
              <a:ext uri="{FF2B5EF4-FFF2-40B4-BE49-F238E27FC236}">
                <a16:creationId xmlns:a16="http://schemas.microsoft.com/office/drawing/2014/main" id="{B2AE7A6F-2164-46F1-A956-C3C3544CB5A1}"/>
              </a:ext>
            </a:extLst>
          </p:cNvPr>
          <p:cNvPicPr>
            <a:picLocks noChangeAspect="1"/>
          </p:cNvPicPr>
          <p:nvPr/>
        </p:nvPicPr>
        <p:blipFill>
          <a:blip r:embed="rId2"/>
          <a:stretch>
            <a:fillRect/>
          </a:stretch>
        </p:blipFill>
        <p:spPr>
          <a:xfrm>
            <a:off x="5306172" y="4693131"/>
            <a:ext cx="2008632" cy="920496"/>
          </a:xfrm>
          <a:prstGeom prst="rect">
            <a:avLst/>
          </a:prstGeom>
        </p:spPr>
      </p:pic>
      <p:sp>
        <p:nvSpPr>
          <p:cNvPr id="4" name="Footer Placeholder 3">
            <a:extLst>
              <a:ext uri="{FF2B5EF4-FFF2-40B4-BE49-F238E27FC236}">
                <a16:creationId xmlns:a16="http://schemas.microsoft.com/office/drawing/2014/main" id="{4CF61A6D-73B2-4D54-ADDC-0A5447875186}"/>
              </a:ext>
            </a:extLst>
          </p:cNvPr>
          <p:cNvSpPr>
            <a:spLocks noGrp="1"/>
          </p:cNvSpPr>
          <p:nvPr>
            <p:ph type="ftr" sz="quarter" idx="11"/>
          </p:nvPr>
        </p:nvSpPr>
        <p:spPr/>
        <p:txBody>
          <a:bodyPr/>
          <a:lstStyle/>
          <a:p>
            <a:r>
              <a:rPr lang="en-US" dirty="0">
                <a:latin typeface="+mj-lt"/>
              </a:rPr>
              <a:t>Copyright 2019 Community Service Society of New York. All rights reserved.</a:t>
            </a:r>
          </a:p>
        </p:txBody>
      </p:sp>
    </p:spTree>
    <p:extLst>
      <p:ext uri="{BB962C8B-B14F-4D97-AF65-F5344CB8AC3E}">
        <p14:creationId xmlns:p14="http://schemas.microsoft.com/office/powerpoint/2010/main" val="1120402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78E3-F75A-44B9-A11A-3BBC83728CA6}"/>
              </a:ext>
            </a:extLst>
          </p:cNvPr>
          <p:cNvSpPr>
            <a:spLocks noGrp="1"/>
          </p:cNvSpPr>
          <p:nvPr>
            <p:ph type="title"/>
          </p:nvPr>
        </p:nvSpPr>
        <p:spPr/>
        <p:txBody>
          <a:bodyPr>
            <a:normAutofit fontScale="90000"/>
          </a:bodyPr>
          <a:lstStyle/>
          <a:p>
            <a:r>
              <a:rPr lang="en-US" b="1" dirty="0"/>
              <a:t>Why CSS is Involved in Reentry Services and Reform: Housing</a:t>
            </a:r>
            <a:endParaRPr lang="en-US" dirty="0"/>
          </a:p>
        </p:txBody>
      </p:sp>
      <p:sp>
        <p:nvSpPr>
          <p:cNvPr id="3" name="Content Placeholder 2">
            <a:extLst>
              <a:ext uri="{FF2B5EF4-FFF2-40B4-BE49-F238E27FC236}">
                <a16:creationId xmlns:a16="http://schemas.microsoft.com/office/drawing/2014/main" id="{57EAD99A-9022-4D4E-BD81-C775ABE1444C}"/>
              </a:ext>
            </a:extLst>
          </p:cNvPr>
          <p:cNvSpPr>
            <a:spLocks noGrp="1"/>
          </p:cNvSpPr>
          <p:nvPr>
            <p:ph idx="1"/>
          </p:nvPr>
        </p:nvSpPr>
        <p:spPr/>
        <p:txBody>
          <a:bodyPr>
            <a:normAutofit fontScale="92500" lnSpcReduction="10000"/>
          </a:bodyPr>
          <a:lstStyle/>
          <a:p>
            <a:pPr marL="0" indent="0">
              <a:buNone/>
            </a:pPr>
            <a:r>
              <a:rPr lang="en-US" b="1" dirty="0">
                <a:latin typeface="Century Schoolbook" panose="02040604050505020304" pitchFamily="18" charset="0"/>
              </a:rPr>
              <a:t>Private market</a:t>
            </a:r>
            <a:r>
              <a:rPr lang="en-US" dirty="0">
                <a:latin typeface="Century Schoolbook" panose="02040604050505020304" pitchFamily="18" charset="0"/>
              </a:rPr>
              <a:t>: individuals with conviction histories find housing very difficult to obtain. Why?</a:t>
            </a:r>
          </a:p>
          <a:p>
            <a:r>
              <a:rPr lang="en-US" dirty="0">
                <a:latin typeface="Century Schoolbook" panose="02040604050505020304" pitchFamily="18" charset="0"/>
              </a:rPr>
              <a:t>Invidious discrimination in general against people with conviction histories</a:t>
            </a:r>
          </a:p>
          <a:p>
            <a:r>
              <a:rPr lang="en-US" dirty="0">
                <a:latin typeface="Century Schoolbook" panose="02040604050505020304" pitchFamily="18" charset="0"/>
              </a:rPr>
              <a:t>Inability to find landlord willing to accept Section 8 voucher despite laws preventing source of income discrimination</a:t>
            </a:r>
          </a:p>
          <a:p>
            <a:r>
              <a:rPr lang="en-US" dirty="0">
                <a:latin typeface="Century Schoolbook" panose="02040604050505020304" pitchFamily="18" charset="0"/>
              </a:rPr>
              <a:t>Application can be unaffordable </a:t>
            </a:r>
          </a:p>
          <a:p>
            <a:r>
              <a:rPr lang="en-US" dirty="0">
                <a:latin typeface="Century Schoolbook" panose="02040604050505020304" pitchFamily="18" charset="0"/>
              </a:rPr>
              <a:t>high cost; no prohibition on background checks</a:t>
            </a:r>
          </a:p>
        </p:txBody>
      </p:sp>
      <p:sp>
        <p:nvSpPr>
          <p:cNvPr id="4" name="Footer Placeholder 3">
            <a:extLst>
              <a:ext uri="{FF2B5EF4-FFF2-40B4-BE49-F238E27FC236}">
                <a16:creationId xmlns:a16="http://schemas.microsoft.com/office/drawing/2014/main" id="{6491C2DA-9A35-486F-A465-501B06C846EF}"/>
              </a:ext>
            </a:extLst>
          </p:cNvPr>
          <p:cNvSpPr>
            <a:spLocks noGrp="1"/>
          </p:cNvSpPr>
          <p:nvPr>
            <p:ph type="ftr" sz="quarter" idx="11"/>
          </p:nvPr>
        </p:nvSpPr>
        <p:spPr/>
        <p:txBody>
          <a:bodyPr/>
          <a:lstStyle/>
          <a:p>
            <a:r>
              <a:rPr lang="en-US"/>
              <a:t>Copyright 2019 Community Service Society of New York. All rights reserved.</a:t>
            </a:r>
            <a:endParaRPr lang="en-US" dirty="0"/>
          </a:p>
        </p:txBody>
      </p:sp>
    </p:spTree>
    <p:extLst>
      <p:ext uri="{BB962C8B-B14F-4D97-AF65-F5344CB8AC3E}">
        <p14:creationId xmlns:p14="http://schemas.microsoft.com/office/powerpoint/2010/main" val="1808299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370AE-A9CD-42D8-96D3-CC0C3DAA281D}"/>
              </a:ext>
            </a:extLst>
          </p:cNvPr>
          <p:cNvSpPr>
            <a:spLocks noGrp="1"/>
          </p:cNvSpPr>
          <p:nvPr>
            <p:ph type="title"/>
          </p:nvPr>
        </p:nvSpPr>
        <p:spPr/>
        <p:txBody>
          <a:bodyPr>
            <a:normAutofit/>
          </a:bodyPr>
          <a:lstStyle/>
          <a:p>
            <a:r>
              <a:rPr lang="en-US" sz="3600" b="1" dirty="0">
                <a:latin typeface="Century Schoolbook" panose="02040604050505020304" pitchFamily="18" charset="0"/>
              </a:rPr>
              <a:t>Why CSS is Involved in Reentry Services and Reform: Housing (</a:t>
            </a:r>
            <a:r>
              <a:rPr lang="en-US" sz="3600" b="1" i="1" dirty="0">
                <a:latin typeface="Century Schoolbook" panose="02040604050505020304" pitchFamily="18" charset="0"/>
              </a:rPr>
              <a:t>cont</a:t>
            </a:r>
            <a:r>
              <a:rPr lang="en-US" sz="3600" b="1" dirty="0">
                <a:latin typeface="Century Schoolbook" panose="02040604050505020304" pitchFamily="18" charset="0"/>
              </a:rPr>
              <a:t>.)</a:t>
            </a:r>
            <a:endParaRPr lang="en-US" sz="3600" dirty="0">
              <a:latin typeface="Century Schoolbook" panose="02040604050505020304" pitchFamily="18" charset="0"/>
            </a:endParaRPr>
          </a:p>
        </p:txBody>
      </p:sp>
      <p:sp>
        <p:nvSpPr>
          <p:cNvPr id="3" name="Content Placeholder 2">
            <a:extLst>
              <a:ext uri="{FF2B5EF4-FFF2-40B4-BE49-F238E27FC236}">
                <a16:creationId xmlns:a16="http://schemas.microsoft.com/office/drawing/2014/main" id="{B6A4AA13-2DE1-4AA2-89AC-CBB6C97CDD49}"/>
              </a:ext>
            </a:extLst>
          </p:cNvPr>
          <p:cNvSpPr>
            <a:spLocks noGrp="1"/>
          </p:cNvSpPr>
          <p:nvPr>
            <p:ph idx="1"/>
          </p:nvPr>
        </p:nvSpPr>
        <p:spPr/>
        <p:txBody>
          <a:bodyPr/>
          <a:lstStyle/>
          <a:p>
            <a:pPr marL="0" indent="0">
              <a:buNone/>
            </a:pPr>
            <a:r>
              <a:rPr lang="en-US" b="1" dirty="0">
                <a:latin typeface="Century Schoolbook" panose="02040604050505020304" pitchFamily="18" charset="0"/>
              </a:rPr>
              <a:t>New York City Housing Authority</a:t>
            </a:r>
            <a:r>
              <a:rPr lang="en-US" dirty="0">
                <a:latin typeface="Century Schoolbook" panose="02040604050505020304" pitchFamily="18" charset="0"/>
              </a:rPr>
              <a:t>: </a:t>
            </a:r>
          </a:p>
          <a:p>
            <a:r>
              <a:rPr lang="en-US" dirty="0">
                <a:latin typeface="Century Schoolbook" panose="02040604050505020304" pitchFamily="18" charset="0"/>
              </a:rPr>
              <a:t>applicant waiting periods </a:t>
            </a:r>
          </a:p>
          <a:p>
            <a:r>
              <a:rPr lang="en-US" dirty="0">
                <a:latin typeface="Century Schoolbook" panose="02040604050505020304" pitchFamily="18" charset="0"/>
              </a:rPr>
              <a:t>terminations of tenancy or permanent exclusion of family members </a:t>
            </a:r>
          </a:p>
          <a:p>
            <a:r>
              <a:rPr lang="en-US" dirty="0">
                <a:latin typeface="Century Schoolbook" panose="02040604050505020304" pitchFamily="18" charset="0"/>
              </a:rPr>
              <a:t>NYCHA family reentry pilot reentry program; new opportunities to apply to rejoin household after permanent exclusion</a:t>
            </a:r>
          </a:p>
          <a:p>
            <a:endParaRPr lang="en-US" dirty="0"/>
          </a:p>
        </p:txBody>
      </p:sp>
      <p:sp>
        <p:nvSpPr>
          <p:cNvPr id="4" name="Footer Placeholder 3">
            <a:extLst>
              <a:ext uri="{FF2B5EF4-FFF2-40B4-BE49-F238E27FC236}">
                <a16:creationId xmlns:a16="http://schemas.microsoft.com/office/drawing/2014/main" id="{915B3D36-55C3-433C-90B7-24FF075D1583}"/>
              </a:ext>
            </a:extLst>
          </p:cNvPr>
          <p:cNvSpPr>
            <a:spLocks noGrp="1"/>
          </p:cNvSpPr>
          <p:nvPr>
            <p:ph type="ftr" sz="quarter" idx="11"/>
          </p:nvPr>
        </p:nvSpPr>
        <p:spPr/>
        <p:txBody>
          <a:bodyPr/>
          <a:lstStyle/>
          <a:p>
            <a:r>
              <a:rPr lang="en-US"/>
              <a:t>Copyright 2019 Community Service Society of New York. All rights reserved.</a:t>
            </a:r>
            <a:endParaRPr lang="en-US" dirty="0"/>
          </a:p>
        </p:txBody>
      </p:sp>
    </p:spTree>
    <p:extLst>
      <p:ext uri="{BB962C8B-B14F-4D97-AF65-F5344CB8AC3E}">
        <p14:creationId xmlns:p14="http://schemas.microsoft.com/office/powerpoint/2010/main" val="438182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56013-6F63-4C84-B649-C942B8FEDA1E}"/>
              </a:ext>
            </a:extLst>
          </p:cNvPr>
          <p:cNvSpPr>
            <a:spLocks noGrp="1"/>
          </p:cNvSpPr>
          <p:nvPr>
            <p:ph type="title"/>
          </p:nvPr>
        </p:nvSpPr>
        <p:spPr/>
        <p:txBody>
          <a:bodyPr>
            <a:normAutofit/>
          </a:bodyPr>
          <a:lstStyle/>
          <a:p>
            <a:r>
              <a:rPr lang="en-US" sz="3600" b="1" dirty="0">
                <a:latin typeface="Century Schoolbook" panose="02040604050505020304" pitchFamily="18" charset="0"/>
              </a:rPr>
              <a:t>Why CSS is Involved in Reentry Services and Reform: Housing (</a:t>
            </a:r>
            <a:r>
              <a:rPr lang="en-US" sz="3600" b="1" i="1" dirty="0">
                <a:latin typeface="Century Schoolbook" panose="02040604050505020304" pitchFamily="18" charset="0"/>
              </a:rPr>
              <a:t>cont</a:t>
            </a:r>
            <a:r>
              <a:rPr lang="en-US" sz="3600" b="1" dirty="0">
                <a:latin typeface="Century Schoolbook" panose="02040604050505020304" pitchFamily="18" charset="0"/>
              </a:rPr>
              <a:t>.)</a:t>
            </a:r>
            <a:endParaRPr lang="en-US" sz="3600" dirty="0"/>
          </a:p>
        </p:txBody>
      </p:sp>
      <p:sp>
        <p:nvSpPr>
          <p:cNvPr id="3" name="Content Placeholder 2">
            <a:extLst>
              <a:ext uri="{FF2B5EF4-FFF2-40B4-BE49-F238E27FC236}">
                <a16:creationId xmlns:a16="http://schemas.microsoft.com/office/drawing/2014/main" id="{4CB52857-B6F6-439C-8A9A-B5DCB20FB6C5}"/>
              </a:ext>
            </a:extLst>
          </p:cNvPr>
          <p:cNvSpPr>
            <a:spLocks noGrp="1"/>
          </p:cNvSpPr>
          <p:nvPr>
            <p:ph idx="1"/>
          </p:nvPr>
        </p:nvSpPr>
        <p:spPr/>
        <p:txBody>
          <a:bodyPr/>
          <a:lstStyle/>
          <a:p>
            <a:pPr marL="0" indent="0">
              <a:buNone/>
            </a:pPr>
            <a:r>
              <a:rPr lang="en-US" b="1" dirty="0">
                <a:latin typeface="Century Schoolbook" panose="02040604050505020304" pitchFamily="18" charset="0"/>
              </a:rPr>
              <a:t>Subsidized housing</a:t>
            </a:r>
            <a:r>
              <a:rPr lang="en-US" dirty="0">
                <a:latin typeface="Century Schoolbook" panose="02040604050505020304" pitchFamily="18" charset="0"/>
              </a:rPr>
              <a:t>:  </a:t>
            </a:r>
          </a:p>
          <a:p>
            <a:r>
              <a:rPr lang="en-US" dirty="0">
                <a:latin typeface="Century Schoolbook" panose="02040604050505020304" pitchFamily="18" charset="0"/>
              </a:rPr>
              <a:t>programs have different policies and exclusions; not always easy to find them; not always followed</a:t>
            </a:r>
          </a:p>
          <a:p>
            <a:r>
              <a:rPr lang="en-US" dirty="0">
                <a:latin typeface="Century Schoolbook" panose="02040604050505020304" pitchFamily="18" charset="0"/>
              </a:rPr>
              <a:t>project-based Section 8: voucher issuer makes the rules and may   disqualify prospective tenants the provider wants to house</a:t>
            </a:r>
          </a:p>
          <a:p>
            <a:endParaRPr lang="en-US" dirty="0"/>
          </a:p>
        </p:txBody>
      </p:sp>
      <p:sp>
        <p:nvSpPr>
          <p:cNvPr id="4" name="Footer Placeholder 3">
            <a:extLst>
              <a:ext uri="{FF2B5EF4-FFF2-40B4-BE49-F238E27FC236}">
                <a16:creationId xmlns:a16="http://schemas.microsoft.com/office/drawing/2014/main" id="{2C5B254B-AC09-4BEE-BFEB-7F2EA62F5BD1}"/>
              </a:ext>
            </a:extLst>
          </p:cNvPr>
          <p:cNvSpPr>
            <a:spLocks noGrp="1"/>
          </p:cNvSpPr>
          <p:nvPr>
            <p:ph type="ftr" sz="quarter" idx="11"/>
          </p:nvPr>
        </p:nvSpPr>
        <p:spPr/>
        <p:txBody>
          <a:bodyPr/>
          <a:lstStyle/>
          <a:p>
            <a:r>
              <a:rPr lang="en-US"/>
              <a:t>Copyright 2019 Community Service Society of New York. All rights reserved.</a:t>
            </a:r>
            <a:endParaRPr lang="en-US" dirty="0"/>
          </a:p>
        </p:txBody>
      </p:sp>
    </p:spTree>
    <p:extLst>
      <p:ext uri="{BB962C8B-B14F-4D97-AF65-F5344CB8AC3E}">
        <p14:creationId xmlns:p14="http://schemas.microsoft.com/office/powerpoint/2010/main" val="3900637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latin typeface="Century Schoolbook" panose="02040604050505020304" pitchFamily="18" charset="0"/>
              </a:rPr>
              <a:t>CSS Reentry Work: Direct Services</a:t>
            </a:r>
          </a:p>
        </p:txBody>
      </p:sp>
      <p:sp>
        <p:nvSpPr>
          <p:cNvPr id="3" name="Content Placeholder 2"/>
          <p:cNvSpPr>
            <a:spLocks noGrp="1"/>
          </p:cNvSpPr>
          <p:nvPr>
            <p:ph idx="1"/>
          </p:nvPr>
        </p:nvSpPr>
        <p:spPr/>
        <p:txBody>
          <a:bodyPr/>
          <a:lstStyle/>
          <a:p>
            <a:pPr marL="0" indent="0" algn="ctr">
              <a:buNone/>
            </a:pPr>
            <a:r>
              <a:rPr lang="en-US" b="1" dirty="0">
                <a:latin typeface="Century Schoolbook" panose="02040604050505020304" pitchFamily="18" charset="0"/>
              </a:rPr>
              <a:t>Legal Department:  Next Door Project</a:t>
            </a:r>
          </a:p>
          <a:p>
            <a:endParaRPr lang="en-US" dirty="0">
              <a:latin typeface="Century Schoolbook" panose="020406040505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7179" y="3224108"/>
            <a:ext cx="3977640" cy="2651760"/>
          </a:xfrm>
          <a:prstGeom prst="rect">
            <a:avLst/>
          </a:prstGeom>
        </p:spPr>
      </p:pic>
      <p:sp>
        <p:nvSpPr>
          <p:cNvPr id="5" name="Footer Placeholder 4">
            <a:extLst>
              <a:ext uri="{FF2B5EF4-FFF2-40B4-BE49-F238E27FC236}">
                <a16:creationId xmlns:a16="http://schemas.microsoft.com/office/drawing/2014/main" id="{4F719EB5-F7CA-462D-8760-E5BF1DA613B5}"/>
              </a:ext>
            </a:extLst>
          </p:cNvPr>
          <p:cNvSpPr>
            <a:spLocks noGrp="1"/>
          </p:cNvSpPr>
          <p:nvPr>
            <p:ph type="ftr" sz="quarter" idx="11"/>
          </p:nvPr>
        </p:nvSpPr>
        <p:spPr/>
        <p:txBody>
          <a:bodyPr/>
          <a:lstStyle/>
          <a:p>
            <a:r>
              <a:rPr lang="en-US"/>
              <a:t>Copyright 2019 Community Service Society of New York. All rights reserved.</a:t>
            </a:r>
            <a:endParaRPr lang="en-US" dirty="0"/>
          </a:p>
        </p:txBody>
      </p:sp>
    </p:spTree>
    <p:extLst>
      <p:ext uri="{BB962C8B-B14F-4D97-AF65-F5344CB8AC3E}">
        <p14:creationId xmlns:p14="http://schemas.microsoft.com/office/powerpoint/2010/main" val="184371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69EDC-F02D-4BEC-9216-A1E9D8643F9A}"/>
              </a:ext>
            </a:extLst>
          </p:cNvPr>
          <p:cNvSpPr>
            <a:spLocks noGrp="1"/>
          </p:cNvSpPr>
          <p:nvPr>
            <p:ph type="title"/>
          </p:nvPr>
        </p:nvSpPr>
        <p:spPr/>
        <p:txBody>
          <a:bodyPr>
            <a:normAutofit fontScale="90000"/>
          </a:bodyPr>
          <a:lstStyle/>
          <a:p>
            <a:r>
              <a:rPr lang="en-US" b="1" dirty="0">
                <a:latin typeface="Century Schoolbook" panose="02040604050505020304" pitchFamily="18" charset="0"/>
              </a:rPr>
              <a:t>Community Service Society: </a:t>
            </a:r>
            <a:br>
              <a:rPr lang="en-US" b="1" dirty="0">
                <a:latin typeface="Century Schoolbook" panose="02040604050505020304" pitchFamily="18" charset="0"/>
              </a:rPr>
            </a:br>
            <a:r>
              <a:rPr lang="en-US" b="1" dirty="0">
                <a:latin typeface="Century Schoolbook" panose="02040604050505020304" pitchFamily="18" charset="0"/>
              </a:rPr>
              <a:t>Next Door Project</a:t>
            </a:r>
            <a:endParaRPr lang="en-US" b="1" dirty="0"/>
          </a:p>
        </p:txBody>
      </p:sp>
      <p:sp>
        <p:nvSpPr>
          <p:cNvPr id="3" name="Content Placeholder 2">
            <a:extLst>
              <a:ext uri="{FF2B5EF4-FFF2-40B4-BE49-F238E27FC236}">
                <a16:creationId xmlns:a16="http://schemas.microsoft.com/office/drawing/2014/main" id="{3CDE4911-C2DE-4667-9514-97B54E051986}"/>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dirty="0">
                <a:latin typeface="Century Schoolbook" panose="02040604050505020304" pitchFamily="18" charset="0"/>
              </a:rPr>
              <a:t>Each year we help more than 600 low-income New Yorkers obtain, review, fix mistakes in and understand their NYS and FBI RAP sheets. Services augmented by specially-trained older adult volunteers</a:t>
            </a:r>
          </a:p>
          <a:p>
            <a:pPr marL="457200" indent="-457200">
              <a:buFont typeface="Arial" panose="020B0604020202020204" pitchFamily="34" charset="0"/>
              <a:buChar char="•"/>
            </a:pPr>
            <a:r>
              <a:rPr lang="en-US" dirty="0">
                <a:latin typeface="Century Schoolbook" panose="02040604050505020304" pitchFamily="18" charset="0"/>
              </a:rPr>
              <a:t>We also determine whether individuals are eligible for Certificates of Relief from Disabilities or Certificates of Good Conduct, and help them apply</a:t>
            </a:r>
          </a:p>
          <a:p>
            <a:pPr marL="457200" indent="-457200">
              <a:buFont typeface="Arial" panose="020B0604020202020204" pitchFamily="34" charset="0"/>
              <a:buChar char="•"/>
            </a:pPr>
            <a:r>
              <a:rPr lang="en-US" dirty="0">
                <a:latin typeface="Century Schoolbook" panose="02040604050505020304" pitchFamily="18" charset="0"/>
              </a:rPr>
              <a:t>We refer clients with legal issues (e.g. potentially illegal employment discrimination, licensing problems) and sealing matters to Legal Dept. attorneys</a:t>
            </a:r>
          </a:p>
          <a:p>
            <a:endParaRPr lang="en-US" dirty="0"/>
          </a:p>
        </p:txBody>
      </p:sp>
      <p:sp>
        <p:nvSpPr>
          <p:cNvPr id="4" name="Footer Placeholder 3">
            <a:extLst>
              <a:ext uri="{FF2B5EF4-FFF2-40B4-BE49-F238E27FC236}">
                <a16:creationId xmlns:a16="http://schemas.microsoft.com/office/drawing/2014/main" id="{21EAECBF-5F28-44AA-96C5-B60DF22B315A}"/>
              </a:ext>
            </a:extLst>
          </p:cNvPr>
          <p:cNvSpPr>
            <a:spLocks noGrp="1"/>
          </p:cNvSpPr>
          <p:nvPr>
            <p:ph type="ftr" sz="quarter" idx="11"/>
          </p:nvPr>
        </p:nvSpPr>
        <p:spPr/>
        <p:txBody>
          <a:bodyPr/>
          <a:lstStyle/>
          <a:p>
            <a:r>
              <a:rPr lang="en-US"/>
              <a:t>Copyright 2019 Community Service Society of New York. All rights reserved.</a:t>
            </a:r>
            <a:endParaRPr lang="en-US" dirty="0"/>
          </a:p>
        </p:txBody>
      </p:sp>
    </p:spTree>
    <p:extLst>
      <p:ext uri="{BB962C8B-B14F-4D97-AF65-F5344CB8AC3E}">
        <p14:creationId xmlns:p14="http://schemas.microsoft.com/office/powerpoint/2010/main" val="1834334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575C3-CAF4-454A-B5D0-4D08573EABB1}"/>
              </a:ext>
            </a:extLst>
          </p:cNvPr>
          <p:cNvSpPr>
            <a:spLocks noGrp="1"/>
          </p:cNvSpPr>
          <p:nvPr>
            <p:ph type="title"/>
          </p:nvPr>
        </p:nvSpPr>
        <p:spPr/>
        <p:txBody>
          <a:bodyPr>
            <a:normAutofit fontScale="90000"/>
          </a:bodyPr>
          <a:lstStyle/>
          <a:p>
            <a:r>
              <a:rPr lang="en-US" b="1" dirty="0">
                <a:latin typeface="Century Schoolbook" panose="02040604050505020304" pitchFamily="18" charset="0"/>
              </a:rPr>
              <a:t>Community Service Society: </a:t>
            </a:r>
            <a:br>
              <a:rPr lang="en-US" b="1" dirty="0">
                <a:latin typeface="Century Schoolbook" panose="02040604050505020304" pitchFamily="18" charset="0"/>
              </a:rPr>
            </a:br>
            <a:r>
              <a:rPr lang="en-US" b="1" dirty="0">
                <a:latin typeface="Century Schoolbook" panose="02040604050505020304" pitchFamily="18" charset="0"/>
              </a:rPr>
              <a:t>Next Door Project (</a:t>
            </a:r>
            <a:r>
              <a:rPr lang="en-US" b="1" i="1" dirty="0">
                <a:latin typeface="Century Schoolbook" panose="02040604050505020304" pitchFamily="18" charset="0"/>
              </a:rPr>
              <a:t>cont</a:t>
            </a:r>
            <a:r>
              <a:rPr lang="en-US" b="1" dirty="0">
                <a:latin typeface="Century Schoolbook" panose="02040604050505020304" pitchFamily="18" charset="0"/>
              </a:rPr>
              <a:t>.)</a:t>
            </a:r>
            <a:endParaRPr lang="en-US" b="1" dirty="0"/>
          </a:p>
        </p:txBody>
      </p:sp>
      <p:sp>
        <p:nvSpPr>
          <p:cNvPr id="3" name="Content Placeholder 2">
            <a:extLst>
              <a:ext uri="{FF2B5EF4-FFF2-40B4-BE49-F238E27FC236}">
                <a16:creationId xmlns:a16="http://schemas.microsoft.com/office/drawing/2014/main" id="{3E4DD50B-4A99-4193-8B00-DA0C9124248D}"/>
              </a:ext>
            </a:extLst>
          </p:cNvPr>
          <p:cNvSpPr>
            <a:spLocks noGrp="1"/>
          </p:cNvSpPr>
          <p:nvPr>
            <p:ph idx="1"/>
          </p:nvPr>
        </p:nvSpPr>
        <p:spPr/>
        <p:txBody>
          <a:bodyPr>
            <a:normAutofit fontScale="85000" lnSpcReduction="20000"/>
          </a:bodyPr>
          <a:lstStyle/>
          <a:p>
            <a:pPr marL="0" indent="0" algn="ctr">
              <a:buNone/>
            </a:pPr>
            <a:r>
              <a:rPr lang="en-US" b="1" u="sng" dirty="0">
                <a:latin typeface="Century Schoolbook" panose="02040604050505020304" pitchFamily="18" charset="0"/>
              </a:rPr>
              <a:t>Why do we do this work?</a:t>
            </a:r>
            <a:endParaRPr lang="en-US" dirty="0">
              <a:latin typeface="Century Schoolbook" panose="02040604050505020304" pitchFamily="18" charset="0"/>
            </a:endParaRPr>
          </a:p>
          <a:p>
            <a:pPr marL="514350" indent="-514350">
              <a:buFont typeface="Arial" charset="0"/>
              <a:buAutoNum type="arabicPeriod"/>
            </a:pPr>
            <a:r>
              <a:rPr lang="en-US" dirty="0">
                <a:latin typeface="Century Schoolbook" panose="02040604050505020304" pitchFamily="18" charset="0"/>
              </a:rPr>
              <a:t>More than </a:t>
            </a:r>
            <a:r>
              <a:rPr lang="en-US" b="1" dirty="0">
                <a:latin typeface="Century Schoolbook" panose="02040604050505020304" pitchFamily="18" charset="0"/>
              </a:rPr>
              <a:t>6 million </a:t>
            </a:r>
            <a:r>
              <a:rPr lang="en-US" dirty="0">
                <a:latin typeface="Century Schoolbook" panose="02040604050505020304" pitchFamily="18" charset="0"/>
              </a:rPr>
              <a:t>people in NYS have had contact with the criminal system – </a:t>
            </a:r>
            <a:r>
              <a:rPr lang="en-US" b="1" dirty="0">
                <a:latin typeface="Century Schoolbook" panose="02040604050505020304" pitchFamily="18" charset="0"/>
              </a:rPr>
              <a:t>about 1 in 3</a:t>
            </a:r>
          </a:p>
          <a:p>
            <a:pPr marL="514350" indent="-514350">
              <a:buFont typeface="Arial" charset="0"/>
              <a:buAutoNum type="arabicPeriod"/>
            </a:pPr>
            <a:r>
              <a:rPr lang="en-US" dirty="0">
                <a:latin typeface="Century Schoolbook" panose="02040604050505020304" pitchFamily="18" charset="0"/>
              </a:rPr>
              <a:t>Fingerprint-based criminal records (RAP sheets) are maintained by the NYS Division of Criminal Justice Services (DCJS) and the FBI.  </a:t>
            </a:r>
          </a:p>
          <a:p>
            <a:pPr marL="514350" indent="-514350">
              <a:buFont typeface="Arial" charset="0"/>
              <a:buAutoNum type="arabicPeriod"/>
            </a:pPr>
            <a:r>
              <a:rPr lang="en-US" dirty="0">
                <a:latin typeface="Century Schoolbook" panose="02040604050505020304" pitchFamily="18" charset="0"/>
              </a:rPr>
              <a:t>RAP sheets are not available to the general public and most individuals have never seen their own; they are </a:t>
            </a:r>
            <a:r>
              <a:rPr lang="en-US" b="1" dirty="0">
                <a:latin typeface="Century Schoolbook" panose="02040604050505020304" pitchFamily="18" charset="0"/>
              </a:rPr>
              <a:t>notoriously difficult to read</a:t>
            </a:r>
            <a:endParaRPr lang="en-US" dirty="0">
              <a:latin typeface="Century Schoolbook" panose="02040604050505020304" pitchFamily="18" charset="0"/>
            </a:endParaRPr>
          </a:p>
          <a:p>
            <a:pPr marL="514350" indent="-514350">
              <a:buFont typeface="Arial" charset="0"/>
              <a:buAutoNum type="arabicPeriod"/>
            </a:pPr>
            <a:r>
              <a:rPr lang="en-US" dirty="0">
                <a:latin typeface="Century Schoolbook" panose="02040604050505020304" pitchFamily="18" charset="0"/>
              </a:rPr>
              <a:t>When you don’t fully understand your record, you make mistakes that can cost you jobs, housing, etc.</a:t>
            </a:r>
          </a:p>
          <a:p>
            <a:pPr marL="514350" indent="-514350">
              <a:buFont typeface="Arial" charset="0"/>
              <a:buAutoNum type="arabicPeriod"/>
            </a:pPr>
            <a:r>
              <a:rPr lang="en-US" dirty="0">
                <a:latin typeface="Century Schoolbook" panose="02040604050505020304" pitchFamily="18" charset="0"/>
              </a:rPr>
              <a:t>Employment discrimination is difficult to tackle on your own</a:t>
            </a:r>
          </a:p>
          <a:p>
            <a:endParaRPr lang="en-US" dirty="0"/>
          </a:p>
        </p:txBody>
      </p:sp>
      <p:sp>
        <p:nvSpPr>
          <p:cNvPr id="4" name="Footer Placeholder 3">
            <a:extLst>
              <a:ext uri="{FF2B5EF4-FFF2-40B4-BE49-F238E27FC236}">
                <a16:creationId xmlns:a16="http://schemas.microsoft.com/office/drawing/2014/main" id="{E9E39334-5F7E-462F-97BE-4E76A466711D}"/>
              </a:ext>
            </a:extLst>
          </p:cNvPr>
          <p:cNvSpPr>
            <a:spLocks noGrp="1"/>
          </p:cNvSpPr>
          <p:nvPr>
            <p:ph type="ftr" sz="quarter" idx="11"/>
          </p:nvPr>
        </p:nvSpPr>
        <p:spPr/>
        <p:txBody>
          <a:bodyPr/>
          <a:lstStyle/>
          <a:p>
            <a:r>
              <a:rPr lang="en-US"/>
              <a:t>Copyright 2019 Community Service Society of New York. All rights reserved.</a:t>
            </a:r>
            <a:endParaRPr lang="en-US" dirty="0"/>
          </a:p>
        </p:txBody>
      </p:sp>
    </p:spTree>
    <p:extLst>
      <p:ext uri="{BB962C8B-B14F-4D97-AF65-F5344CB8AC3E}">
        <p14:creationId xmlns:p14="http://schemas.microsoft.com/office/powerpoint/2010/main" val="2027590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0D28-F4F3-4AF6-8A4B-EF9A3E45080E}"/>
              </a:ext>
            </a:extLst>
          </p:cNvPr>
          <p:cNvSpPr>
            <a:spLocks noGrp="1"/>
          </p:cNvSpPr>
          <p:nvPr>
            <p:ph type="title"/>
          </p:nvPr>
        </p:nvSpPr>
        <p:spPr/>
        <p:txBody>
          <a:bodyPr>
            <a:normAutofit fontScale="90000"/>
          </a:bodyPr>
          <a:lstStyle/>
          <a:p>
            <a:r>
              <a:rPr lang="en-US" sz="3200" b="1" dirty="0">
                <a:latin typeface="Century Schoolbook" panose="02040604050505020304" pitchFamily="18" charset="0"/>
              </a:rPr>
              <a:t>CSS Legal Dept. Legislative Advocacy:</a:t>
            </a:r>
            <a:br>
              <a:rPr lang="en-US" sz="3200" b="1" dirty="0">
                <a:latin typeface="Century Schoolbook" panose="02040604050505020304" pitchFamily="18" charset="0"/>
              </a:rPr>
            </a:br>
            <a:r>
              <a:rPr lang="en-US" sz="3200" b="1" dirty="0">
                <a:latin typeface="Century Schoolbook" panose="02040604050505020304" pitchFamily="18" charset="0"/>
              </a:rPr>
              <a:t>Informed By Clients’ Experiences, Needs, Wishes</a:t>
            </a:r>
            <a:endParaRPr lang="en-US" sz="3200" b="1" dirty="0"/>
          </a:p>
        </p:txBody>
      </p:sp>
      <p:sp>
        <p:nvSpPr>
          <p:cNvPr id="3" name="Content Placeholder 2">
            <a:extLst>
              <a:ext uri="{FF2B5EF4-FFF2-40B4-BE49-F238E27FC236}">
                <a16:creationId xmlns:a16="http://schemas.microsoft.com/office/drawing/2014/main" id="{AD01A7FF-01B6-453D-847B-C955807D81BD}"/>
              </a:ext>
            </a:extLst>
          </p:cNvPr>
          <p:cNvSpPr>
            <a:spLocks noGrp="1"/>
          </p:cNvSpPr>
          <p:nvPr>
            <p:ph idx="1"/>
          </p:nvPr>
        </p:nvSpPr>
        <p:spPr/>
        <p:txBody>
          <a:bodyPr>
            <a:normAutofit lnSpcReduction="10000"/>
          </a:bodyPr>
          <a:lstStyle/>
          <a:p>
            <a:pPr marL="0" indent="0" algn="ctr">
              <a:buNone/>
            </a:pPr>
            <a:r>
              <a:rPr lang="en-US" dirty="0">
                <a:latin typeface="Century Schoolbook" panose="02040604050505020304" pitchFamily="18" charset="0"/>
              </a:rPr>
              <a:t>NDP clients’ experiences inform our legislative advocacy</a:t>
            </a:r>
          </a:p>
          <a:p>
            <a:pPr marL="0" indent="0" algn="ctr">
              <a:buNone/>
            </a:pPr>
            <a:r>
              <a:rPr lang="en-US" sz="2800" dirty="0">
                <a:latin typeface="Century Schoolbook" panose="02040604050505020304" pitchFamily="18" charset="0"/>
              </a:rPr>
              <a:t>Our first effort . . .</a:t>
            </a:r>
          </a:p>
          <a:p>
            <a:r>
              <a:rPr lang="en-US" dirty="0">
                <a:latin typeface="Century Schoolbook" panose="02040604050505020304" pitchFamily="18" charset="0"/>
              </a:rPr>
              <a:t>Clients were finding that after they responded to employment question about criminal records, they were denied jobs, had applications ignored, or were bounced out of online application platforms</a:t>
            </a:r>
          </a:p>
          <a:p>
            <a:r>
              <a:rPr lang="en-US" dirty="0">
                <a:latin typeface="Century Schoolbook" panose="02040604050505020304" pitchFamily="18" charset="0"/>
              </a:rPr>
              <a:t>They did not have any opportunity to discuss why they were right for the job or compete on their merits</a:t>
            </a:r>
          </a:p>
          <a:p>
            <a:endParaRPr lang="en-US" dirty="0"/>
          </a:p>
        </p:txBody>
      </p:sp>
      <p:sp>
        <p:nvSpPr>
          <p:cNvPr id="4" name="Footer Placeholder 3">
            <a:extLst>
              <a:ext uri="{FF2B5EF4-FFF2-40B4-BE49-F238E27FC236}">
                <a16:creationId xmlns:a16="http://schemas.microsoft.com/office/drawing/2014/main" id="{AAEB31BB-5343-42DD-9801-4902E2CF77AB}"/>
              </a:ext>
            </a:extLst>
          </p:cNvPr>
          <p:cNvSpPr>
            <a:spLocks noGrp="1"/>
          </p:cNvSpPr>
          <p:nvPr>
            <p:ph type="ftr" sz="quarter" idx="11"/>
          </p:nvPr>
        </p:nvSpPr>
        <p:spPr/>
        <p:txBody>
          <a:bodyPr/>
          <a:lstStyle/>
          <a:p>
            <a:r>
              <a:rPr lang="en-US"/>
              <a:t>Copyright 2019 Community Service Society of New York. All rights reserved.</a:t>
            </a:r>
            <a:endParaRPr lang="en-US" dirty="0"/>
          </a:p>
        </p:txBody>
      </p:sp>
    </p:spTree>
    <p:extLst>
      <p:ext uri="{BB962C8B-B14F-4D97-AF65-F5344CB8AC3E}">
        <p14:creationId xmlns:p14="http://schemas.microsoft.com/office/powerpoint/2010/main" val="29720012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143</TotalTime>
  <Words>2092</Words>
  <Application>Microsoft Office PowerPoint</Application>
  <PresentationFormat>Widescreen</PresentationFormat>
  <Paragraphs>155</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Century Schoolbook</vt:lpstr>
      <vt:lpstr>Garamond</vt:lpstr>
      <vt:lpstr>Organic</vt:lpstr>
      <vt:lpstr>Reentry and Criminal Justice Reform: Change is Happening New York Housing Conference February 26, 2019</vt:lpstr>
      <vt:lpstr>Introduction: Why CSS is Involved in Reentry Services and Reform</vt:lpstr>
      <vt:lpstr>Why CSS is Involved in Reentry Services and Reform: Housing</vt:lpstr>
      <vt:lpstr>Why CSS is Involved in Reentry Services and Reform: Housing (cont.)</vt:lpstr>
      <vt:lpstr>Why CSS is Involved in Reentry Services and Reform: Housing (cont.)</vt:lpstr>
      <vt:lpstr>CSS Reentry Work: Direct Services</vt:lpstr>
      <vt:lpstr>Community Service Society:  Next Door Project</vt:lpstr>
      <vt:lpstr>Community Service Society:  Next Door Project (cont.)</vt:lpstr>
      <vt:lpstr>CSS Legal Dept. Legislative Advocacy: Informed By Clients’ Experiences, Needs, Wishes</vt:lpstr>
      <vt:lpstr>CSS Legal Dept. Legislative Advocacy: The NYC Fair Chance Act</vt:lpstr>
      <vt:lpstr>CSS Legal Dept. Legislative Advocacy: The NYC Fair Chance Act (cont.)</vt:lpstr>
      <vt:lpstr>CSS Legal Dept. Legislative Advocacy: The NYC Fair Chance Act (cont.)</vt:lpstr>
      <vt:lpstr>CSS Legal Dept. Legislative Advocacy: Our Second Effort</vt:lpstr>
      <vt:lpstr>CSS Legal Dept. Legislative Advocacy: Our Second Effort (cont.)</vt:lpstr>
      <vt:lpstr>CSS Legal Dept. Legislative Advocacy:  the NYS Expungement Campaign</vt:lpstr>
      <vt:lpstr>Why Expungement?</vt:lpstr>
      <vt:lpstr>First Drafting Step:  Marijuana Convictions - proposal</vt:lpstr>
      <vt:lpstr>Other Expungement Efforts: Expand Existing NYS Sealing Laws</vt:lpstr>
      <vt:lpstr>Other Expungement Efforts: Expand Existing NYS Sealing Laws  (cont.)</vt:lpstr>
      <vt:lpstr>Other CSS work:   Analyzing Policing Data</vt:lpstr>
      <vt:lpstr>Other CSS work:   Analyzing Policing Data (cont.)</vt:lpstr>
      <vt:lpstr>Other CSS work:   Analyzing Policing Data (cont.)</vt:lpstr>
      <vt:lpstr>Other CSS work:   Analyzing Policing Data (cont.)</vt:lpstr>
      <vt:lpstr>Other CSS work:   Analyzing Policing Data (cont.)</vt:lpstr>
      <vt:lpstr>Criminal Justice Reform at the  New York State Level </vt:lpstr>
      <vt:lpstr>Criminal Justice Reform at the Federal Level: First Step Act</vt:lpstr>
      <vt:lpstr>Criminal Justice Reform at the  Federal Level: First Step Act (cont.)</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Reentry and Criminal Justice Reform: Change is Happening New York Housing Conference February 26, 2019</dc:title>
  <dc:creator>Judith M. Whiting</dc:creator>
  <cp:lastModifiedBy>Judith M. Whiting</cp:lastModifiedBy>
  <cp:revision>17</cp:revision>
  <dcterms:created xsi:type="dcterms:W3CDTF">2019-02-24T15:33:18Z</dcterms:created>
  <dcterms:modified xsi:type="dcterms:W3CDTF">2019-02-27T20:13:17Z</dcterms:modified>
</cp:coreProperties>
</file>